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57" r:id="rId3"/>
    <p:sldId id="308" r:id="rId4"/>
    <p:sldId id="286" r:id="rId5"/>
    <p:sldId id="285" r:id="rId6"/>
    <p:sldId id="294" r:id="rId7"/>
    <p:sldId id="290" r:id="rId8"/>
    <p:sldId id="287" r:id="rId9"/>
    <p:sldId id="288" r:id="rId10"/>
    <p:sldId id="292" r:id="rId11"/>
    <p:sldId id="261" r:id="rId12"/>
    <p:sldId id="307" r:id="rId13"/>
    <p:sldId id="306" r:id="rId14"/>
    <p:sldId id="263" r:id="rId15"/>
    <p:sldId id="295" r:id="rId16"/>
    <p:sldId id="302" r:id="rId17"/>
    <p:sldId id="296" r:id="rId18"/>
    <p:sldId id="264" r:id="rId19"/>
    <p:sldId id="260" r:id="rId20"/>
    <p:sldId id="258" r:id="rId21"/>
    <p:sldId id="262" r:id="rId22"/>
    <p:sldId id="297" r:id="rId23"/>
    <p:sldId id="298" r:id="rId24"/>
    <p:sldId id="305" r:id="rId25"/>
    <p:sldId id="279" r:id="rId26"/>
    <p:sldId id="280" r:id="rId27"/>
    <p:sldId id="303" r:id="rId28"/>
  </p:sldIdLst>
  <p:sldSz cx="9144000" cy="6858000" type="screen4x3"/>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0066"/>
    <a:srgbClr val="F0A4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90" autoAdjust="0"/>
    <p:restoredTop sz="94660"/>
  </p:normalViewPr>
  <p:slideViewPr>
    <p:cSldViewPr snapToGrid="0">
      <p:cViewPr varScale="1">
        <p:scale>
          <a:sx n="78" d="100"/>
          <a:sy n="78" d="100"/>
        </p:scale>
        <p:origin x="978"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2DF9FB-D7FF-4D39-876E-CB6852CC4538}" type="datetimeFigureOut">
              <a:rPr lang="es-CO" smtClean="0"/>
              <a:t>18/04/2020</a:t>
            </a:fld>
            <a:endParaRPr lang="es-CO"/>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4B46A6-9369-4F05-8E8D-1444C65195C7}" type="slidenum">
              <a:rPr lang="es-CO" smtClean="0"/>
              <a:t>‹Nº›</a:t>
            </a:fld>
            <a:endParaRPr lang="es-CO"/>
          </a:p>
        </p:txBody>
      </p:sp>
    </p:spTree>
    <p:extLst>
      <p:ext uri="{BB962C8B-B14F-4D97-AF65-F5344CB8AC3E}">
        <p14:creationId xmlns:p14="http://schemas.microsoft.com/office/powerpoint/2010/main" val="992419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5bffd95746_0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5bffd9574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2742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bffd95746_0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bffd9574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too long ago, a lot of data was stored in hard-copy format. In books!</a:t>
            </a:r>
            <a:endParaRPr/>
          </a:p>
          <a:p>
            <a:pPr marL="0" lvl="0" indent="0" algn="l" rtl="0">
              <a:spcBef>
                <a:spcPts val="0"/>
              </a:spcBef>
              <a:spcAft>
                <a:spcPts val="0"/>
              </a:spcAft>
              <a:buClr>
                <a:schemeClr val="dk1"/>
              </a:buClr>
              <a:buSzPts val="1100"/>
              <a:buFont typeface="Arial"/>
              <a:buNone/>
            </a:pPr>
            <a:r>
              <a:rPr lang="en">
                <a:solidFill>
                  <a:schemeClr val="dk1"/>
                </a:solidFill>
              </a:rPr>
              <a:t>Now most data lives in data centers...</a:t>
            </a:r>
            <a:endParaRPr/>
          </a:p>
        </p:txBody>
      </p:sp>
    </p:spTree>
    <p:extLst>
      <p:ext uri="{BB962C8B-B14F-4D97-AF65-F5344CB8AC3E}">
        <p14:creationId xmlns:p14="http://schemas.microsoft.com/office/powerpoint/2010/main" val="3672427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5bffd95746_0_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5bffd9574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most data lives in data centers all across the world, like this one in Google.</a:t>
            </a:r>
            <a:endParaRPr/>
          </a:p>
          <a:p>
            <a:pPr marL="0" lvl="0" indent="0" algn="l" rtl="0">
              <a:spcBef>
                <a:spcPts val="0"/>
              </a:spcBef>
              <a:spcAft>
                <a:spcPts val="0"/>
              </a:spcAft>
              <a:buNone/>
            </a:pPr>
            <a:r>
              <a:rPr lang="en"/>
              <a:t>The key advantage of having data be digitized is that you can access it from anywhere in the world.</a:t>
            </a:r>
            <a:endParaRPr/>
          </a:p>
          <a:p>
            <a:pPr marL="0" lvl="0" indent="0" algn="l" rtl="0">
              <a:spcBef>
                <a:spcPts val="0"/>
              </a:spcBef>
              <a:spcAft>
                <a:spcPts val="0"/>
              </a:spcAft>
              <a:buNone/>
            </a:pPr>
            <a:r>
              <a:rPr lang="en"/>
              <a:t>(Of course, this also means that data can be collected about you from anywhere in the world.)</a:t>
            </a:r>
            <a:endParaRPr/>
          </a:p>
        </p:txBody>
      </p:sp>
    </p:spTree>
    <p:extLst>
      <p:ext uri="{BB962C8B-B14F-4D97-AF65-F5344CB8AC3E}">
        <p14:creationId xmlns:p14="http://schemas.microsoft.com/office/powerpoint/2010/main" val="1820473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5bffd95746_0_2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5bffd9574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 </a:t>
            </a:r>
            <a:endParaRPr/>
          </a:p>
        </p:txBody>
      </p:sp>
    </p:spTree>
    <p:extLst>
      <p:ext uri="{BB962C8B-B14F-4D97-AF65-F5344CB8AC3E}">
        <p14:creationId xmlns:p14="http://schemas.microsoft.com/office/powerpoint/2010/main" val="1388451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bffd95746_0_2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bffd95746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 </a:t>
            </a:r>
            <a:endParaRPr/>
          </a:p>
        </p:txBody>
      </p:sp>
    </p:spTree>
    <p:extLst>
      <p:ext uri="{BB962C8B-B14F-4D97-AF65-F5344CB8AC3E}">
        <p14:creationId xmlns:p14="http://schemas.microsoft.com/office/powerpoint/2010/main" val="2961959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D187423A-459D-4FE4-B4F1-86C4EC2F489F}" type="datetimeFigureOut">
              <a:rPr lang="es-CO" smtClean="0"/>
              <a:t>18/04/2020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1982761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187423A-459D-4FE4-B4F1-86C4EC2F489F}" type="datetimeFigureOut">
              <a:rPr lang="es-CO" smtClean="0"/>
              <a:t>18/04/2020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4016331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187423A-459D-4FE4-B4F1-86C4EC2F489F}" type="datetimeFigureOut">
              <a:rPr lang="es-CO" smtClean="0"/>
              <a:t>18/04/2020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2280074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66800" y="-1"/>
            <a:ext cx="8229600" cy="8852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Clr>
                <a:schemeClr val="accent1"/>
              </a:buClr>
              <a:buSzPts val="3000"/>
              <a:buNone/>
              <a:defRPr sz="3000">
                <a:solidFill>
                  <a:schemeClr val="accent1"/>
                </a:solidFill>
              </a:defRPr>
            </a:lvl1pPr>
            <a:lvl2pPr lvl="1" algn="l" rtl="0">
              <a:spcBef>
                <a:spcPts val="0"/>
              </a:spcBef>
              <a:spcAft>
                <a:spcPts val="0"/>
              </a:spcAft>
              <a:buSzPts val="3600"/>
              <a:buNone/>
              <a:defRPr sz="3600">
                <a:solidFill>
                  <a:schemeClr val="dk1"/>
                </a:solidFill>
              </a:defRPr>
            </a:lvl2pPr>
            <a:lvl3pPr lvl="2" algn="l" rtl="0">
              <a:spcBef>
                <a:spcPts val="0"/>
              </a:spcBef>
              <a:spcAft>
                <a:spcPts val="0"/>
              </a:spcAft>
              <a:buSzPts val="3600"/>
              <a:buNone/>
              <a:defRPr sz="3600">
                <a:solidFill>
                  <a:schemeClr val="dk1"/>
                </a:solidFill>
              </a:defRPr>
            </a:lvl3pPr>
            <a:lvl4pPr lvl="3" algn="l" rtl="0">
              <a:spcBef>
                <a:spcPts val="0"/>
              </a:spcBef>
              <a:spcAft>
                <a:spcPts val="0"/>
              </a:spcAft>
              <a:buSzPts val="3600"/>
              <a:buNone/>
              <a:defRPr sz="3600">
                <a:solidFill>
                  <a:schemeClr val="dk1"/>
                </a:solidFill>
              </a:defRPr>
            </a:lvl4pPr>
            <a:lvl5pPr lvl="4" algn="l" rtl="0">
              <a:spcBef>
                <a:spcPts val="0"/>
              </a:spcBef>
              <a:spcAft>
                <a:spcPts val="0"/>
              </a:spcAft>
              <a:buSzPts val="3600"/>
              <a:buNone/>
              <a:defRPr sz="3600">
                <a:solidFill>
                  <a:schemeClr val="dk1"/>
                </a:solidFill>
              </a:defRPr>
            </a:lvl5pPr>
            <a:lvl6pPr lvl="5" algn="l" rtl="0">
              <a:spcBef>
                <a:spcPts val="0"/>
              </a:spcBef>
              <a:spcAft>
                <a:spcPts val="0"/>
              </a:spcAft>
              <a:buSzPts val="3600"/>
              <a:buNone/>
              <a:defRPr sz="3600">
                <a:solidFill>
                  <a:schemeClr val="dk1"/>
                </a:solidFill>
              </a:defRPr>
            </a:lvl6pPr>
            <a:lvl7pPr lvl="6" algn="l" rtl="0">
              <a:spcBef>
                <a:spcPts val="0"/>
              </a:spcBef>
              <a:spcAft>
                <a:spcPts val="0"/>
              </a:spcAft>
              <a:buSzPts val="3600"/>
              <a:buNone/>
              <a:defRPr sz="3600">
                <a:solidFill>
                  <a:schemeClr val="dk1"/>
                </a:solidFill>
              </a:defRPr>
            </a:lvl7pPr>
            <a:lvl8pPr lvl="7" algn="l" rtl="0">
              <a:spcBef>
                <a:spcPts val="0"/>
              </a:spcBef>
              <a:spcAft>
                <a:spcPts val="0"/>
              </a:spcAft>
              <a:buSzPts val="3600"/>
              <a:buNone/>
              <a:defRPr sz="3600">
                <a:solidFill>
                  <a:schemeClr val="dk1"/>
                </a:solidFill>
              </a:defRPr>
            </a:lvl8pPr>
            <a:lvl9pPr lvl="8" algn="l" rtl="0">
              <a:spcBef>
                <a:spcPts val="0"/>
              </a:spcBef>
              <a:spcAft>
                <a:spcPts val="0"/>
              </a:spcAft>
              <a:buSzPts val="3600"/>
              <a:buNone/>
              <a:defRPr sz="3600">
                <a:solidFill>
                  <a:schemeClr val="dk1"/>
                </a:solidFill>
              </a:defRPr>
            </a:lvl9pPr>
          </a:lstStyle>
          <a:p>
            <a:endParaRPr/>
          </a:p>
        </p:txBody>
      </p:sp>
      <p:sp>
        <p:nvSpPr>
          <p:cNvPr id="16" name="Google Shape;16;p3"/>
          <p:cNvSpPr txBox="1">
            <a:spLocks noGrp="1"/>
          </p:cNvSpPr>
          <p:nvPr>
            <p:ph type="body" idx="1"/>
          </p:nvPr>
        </p:nvSpPr>
        <p:spPr>
          <a:xfrm>
            <a:off x="166800" y="843600"/>
            <a:ext cx="8443800" cy="5538400"/>
          </a:xfrm>
          <a:prstGeom prst="rect">
            <a:avLst/>
          </a:prstGeom>
          <a:noFill/>
          <a:ln>
            <a:noFill/>
          </a:ln>
        </p:spPr>
        <p:txBody>
          <a:bodyPr spcFirstLastPara="1" wrap="square" lIns="91425" tIns="91425" rIns="91425" bIns="91425"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Tree>
    <p:extLst>
      <p:ext uri="{BB962C8B-B14F-4D97-AF65-F5344CB8AC3E}">
        <p14:creationId xmlns:p14="http://schemas.microsoft.com/office/powerpoint/2010/main" val="969429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187423A-459D-4FE4-B4F1-86C4EC2F489F}" type="datetimeFigureOut">
              <a:rPr lang="es-CO" smtClean="0"/>
              <a:t>18/04/2020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3445980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D187423A-459D-4FE4-B4F1-86C4EC2F489F}" type="datetimeFigureOut">
              <a:rPr lang="es-CO" smtClean="0"/>
              <a:t>18/04/2020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145670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D187423A-459D-4FE4-B4F1-86C4EC2F489F}" type="datetimeFigureOut">
              <a:rPr lang="es-CO" smtClean="0"/>
              <a:t>18/04/2020</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4097767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D187423A-459D-4FE4-B4F1-86C4EC2F489F}" type="datetimeFigureOut">
              <a:rPr lang="es-CO" smtClean="0"/>
              <a:t>18/04/2020</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2137905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D187423A-459D-4FE4-B4F1-86C4EC2F489F}" type="datetimeFigureOut">
              <a:rPr lang="es-CO" smtClean="0"/>
              <a:t>18/04/2020</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2997557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87423A-459D-4FE4-B4F1-86C4EC2F489F}" type="datetimeFigureOut">
              <a:rPr lang="es-CO" smtClean="0"/>
              <a:t>18/04/2020</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148201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D187423A-459D-4FE4-B4F1-86C4EC2F489F}" type="datetimeFigureOut">
              <a:rPr lang="es-CO" smtClean="0"/>
              <a:t>18/04/2020</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3467130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D187423A-459D-4FE4-B4F1-86C4EC2F489F}" type="datetimeFigureOut">
              <a:rPr lang="es-CO" smtClean="0"/>
              <a:t>18/04/2020</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2917480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87423A-459D-4FE4-B4F1-86C4EC2F489F}" type="datetimeFigureOut">
              <a:rPr lang="es-CO" smtClean="0"/>
              <a:t>18/04/2020</a:t>
            </a:fld>
            <a:endParaRPr lang="es-CO"/>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E6DA91-5E9A-439D-9EA5-2E2E59F3AC9A}" type="slidenum">
              <a:rPr lang="es-CO" smtClean="0"/>
              <a:t>‹Nº›</a:t>
            </a:fld>
            <a:endParaRPr lang="es-CO"/>
          </a:p>
        </p:txBody>
      </p:sp>
    </p:spTree>
    <p:extLst>
      <p:ext uri="{BB962C8B-B14F-4D97-AF65-F5344CB8AC3E}">
        <p14:creationId xmlns:p14="http://schemas.microsoft.com/office/powerpoint/2010/main" val="10066756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unvirtual.medellin.unal.edu.co/" TargetMode="Externa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a:spLocks/>
          </p:cNvSpPr>
          <p:nvPr/>
        </p:nvSpPr>
        <p:spPr>
          <a:xfrm>
            <a:off x="198408" y="438036"/>
            <a:ext cx="8705812" cy="1102519"/>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s-CO" sz="3300" b="1" dirty="0"/>
              <a:t>ANÁLISIS GEOESPACIAL</a:t>
            </a:r>
          </a:p>
          <a:p>
            <a:pPr algn="r"/>
            <a:endParaRPr lang="es-CO" sz="3300" b="1" dirty="0"/>
          </a:p>
          <a:p>
            <a:pPr algn="r"/>
            <a:endParaRPr lang="es-CO" sz="3300" b="1" dirty="0"/>
          </a:p>
          <a:p>
            <a:pPr algn="r"/>
            <a:endParaRPr lang="es-CO" sz="1050" b="1" dirty="0"/>
          </a:p>
          <a:p>
            <a:pPr algn="r"/>
            <a:r>
              <a:rPr lang="es-CO" sz="2400" b="1" dirty="0"/>
              <a:t>EDIER V. ARISTIZÁBAL G.</a:t>
            </a:r>
          </a:p>
          <a:p>
            <a:pPr algn="r">
              <a:lnSpc>
                <a:spcPct val="150000"/>
              </a:lnSpc>
            </a:pPr>
            <a:r>
              <a:rPr lang="es-CO" sz="1350" dirty="0"/>
              <a:t>Ing. Geólogo (Universidad Nacional de Colombia)</a:t>
            </a:r>
          </a:p>
          <a:p>
            <a:pPr algn="r">
              <a:lnSpc>
                <a:spcPct val="150000"/>
              </a:lnSpc>
            </a:pPr>
            <a:r>
              <a:rPr lang="es-CO" sz="1350" dirty="0"/>
              <a:t>Esp. en Gestión de Riesgos Geológicos (Universidad de Ginebra – Suiza)</a:t>
            </a:r>
          </a:p>
          <a:p>
            <a:pPr algn="r">
              <a:lnSpc>
                <a:spcPct val="150000"/>
              </a:lnSpc>
            </a:pPr>
            <a:r>
              <a:rPr lang="es-CO" sz="1350" dirty="0" err="1"/>
              <a:t>MSc</a:t>
            </a:r>
            <a:r>
              <a:rPr lang="es-CO" sz="1350" dirty="0"/>
              <a:t>. en </a:t>
            </a:r>
            <a:r>
              <a:rPr lang="es-CO" sz="1350" dirty="0" err="1"/>
              <a:t>Geociencias</a:t>
            </a:r>
            <a:r>
              <a:rPr lang="es-CO" sz="1350" dirty="0"/>
              <a:t> (Universidad de Shimane – Japón)</a:t>
            </a:r>
          </a:p>
          <a:p>
            <a:pPr algn="r">
              <a:lnSpc>
                <a:spcPct val="150000"/>
              </a:lnSpc>
            </a:pPr>
            <a:r>
              <a:rPr lang="es-CO" sz="1350" dirty="0"/>
              <a:t>PhD. en Ingeniería (Universidad Nacional de Colombia)</a:t>
            </a:r>
          </a:p>
          <a:p>
            <a:pPr algn="r">
              <a:lnSpc>
                <a:spcPct val="150000"/>
              </a:lnSpc>
            </a:pPr>
            <a:endParaRPr lang="es-CO" sz="1350" dirty="0"/>
          </a:p>
          <a:p>
            <a:pPr algn="r">
              <a:lnSpc>
                <a:spcPct val="150000"/>
              </a:lnSpc>
            </a:pPr>
            <a:endParaRPr lang="es-CO" sz="1350" dirty="0"/>
          </a:p>
          <a:p>
            <a:pPr algn="r">
              <a:lnSpc>
                <a:spcPct val="150000"/>
              </a:lnSpc>
            </a:pPr>
            <a:r>
              <a:rPr lang="es-CO" sz="1350" dirty="0"/>
              <a:t>Universidad Nacional de Colombia</a:t>
            </a:r>
          </a:p>
          <a:p>
            <a:pPr algn="r">
              <a:lnSpc>
                <a:spcPct val="150000"/>
              </a:lnSpc>
            </a:pPr>
            <a:r>
              <a:rPr lang="es-CO" sz="1350" dirty="0"/>
              <a:t>Facultad de Minas</a:t>
            </a:r>
          </a:p>
          <a:p>
            <a:pPr algn="r">
              <a:lnSpc>
                <a:spcPct val="150000"/>
              </a:lnSpc>
            </a:pPr>
            <a:r>
              <a:rPr lang="es-CO" sz="1350" dirty="0"/>
              <a:t>Departamento de </a:t>
            </a:r>
            <a:r>
              <a:rPr lang="es-CO" sz="1350" dirty="0" err="1"/>
              <a:t>Geociencias</a:t>
            </a:r>
            <a:endParaRPr lang="es-CO" sz="1350" dirty="0"/>
          </a:p>
          <a:p>
            <a:pPr algn="r"/>
            <a:endParaRPr lang="es-CO" sz="1350" b="1" dirty="0"/>
          </a:p>
          <a:p>
            <a:pPr algn="r"/>
            <a:endParaRPr lang="es-CO" sz="1350" b="1" dirty="0"/>
          </a:p>
          <a:p>
            <a:pPr algn="r"/>
            <a:endParaRPr lang="es-CO" sz="1350" b="1" dirty="0"/>
          </a:p>
        </p:txBody>
      </p:sp>
      <p:pic>
        <p:nvPicPr>
          <p:cNvPr id="3"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808973" y="4813184"/>
            <a:ext cx="3317645" cy="1333616"/>
          </a:xfrm>
          <a:prstGeom prst="rect">
            <a:avLst/>
          </a:prstGeom>
        </p:spPr>
      </p:pic>
    </p:spTree>
    <p:extLst>
      <p:ext uri="{BB962C8B-B14F-4D97-AF65-F5344CB8AC3E}">
        <p14:creationId xmlns:p14="http://schemas.microsoft.com/office/powerpoint/2010/main" val="1194667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3" name="Conector recto 2"/>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Text Box 2"/>
          <p:cNvSpPr txBox="1">
            <a:spLocks noChangeArrowheads="1"/>
          </p:cNvSpPr>
          <p:nvPr/>
        </p:nvSpPr>
        <p:spPr bwMode="auto">
          <a:xfrm>
            <a:off x="0" y="59281"/>
            <a:ext cx="2816540" cy="400110"/>
          </a:xfrm>
          <a:prstGeom prst="rect">
            <a:avLst/>
          </a:prstGeom>
          <a:noFill/>
        </p:spPr>
        <p:txBody>
          <a:bodyPr wrap="none" rtlCol="0">
            <a:spAutoFit/>
          </a:bodyPr>
          <a:lstStyle>
            <a:defPPr>
              <a:defRPr lang="es-ES"/>
            </a:defPPr>
            <a:lvl1pPr>
              <a:defRPr sz="2800" b="1"/>
            </a:lvl1pPr>
          </a:lstStyle>
          <a:p>
            <a:r>
              <a:rPr lang="es-ES" sz="2000" dirty="0"/>
              <a:t>EVALUACIÓN DEL CURSO</a:t>
            </a:r>
          </a:p>
        </p:txBody>
      </p:sp>
      <p:sp>
        <p:nvSpPr>
          <p:cNvPr id="5" name="CuadroTexto 4"/>
          <p:cNvSpPr txBox="1"/>
          <p:nvPr/>
        </p:nvSpPr>
        <p:spPr>
          <a:xfrm>
            <a:off x="266700" y="800100"/>
            <a:ext cx="4217501" cy="923330"/>
          </a:xfrm>
          <a:prstGeom prst="rect">
            <a:avLst/>
          </a:prstGeom>
          <a:noFill/>
        </p:spPr>
        <p:txBody>
          <a:bodyPr wrap="none" rtlCol="0">
            <a:spAutoFit/>
          </a:bodyPr>
          <a:lstStyle/>
          <a:p>
            <a:r>
              <a:rPr lang="es-CO" dirty="0"/>
              <a:t>El curso se evaluará de la siguiente forma:</a:t>
            </a:r>
          </a:p>
          <a:p>
            <a:endParaRPr lang="es-CO" dirty="0"/>
          </a:p>
          <a:p>
            <a:endParaRPr lang="es-CO" dirty="0"/>
          </a:p>
        </p:txBody>
      </p:sp>
      <p:sp>
        <p:nvSpPr>
          <p:cNvPr id="6" name="Rectángulo 5"/>
          <p:cNvSpPr/>
          <p:nvPr/>
        </p:nvSpPr>
        <p:spPr>
          <a:xfrm>
            <a:off x="2086997" y="1483790"/>
            <a:ext cx="2667000" cy="16166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b="1" dirty="0"/>
              <a:t>Presentación 1 (10%): Definición del problema</a:t>
            </a:r>
          </a:p>
        </p:txBody>
      </p:sp>
      <p:sp>
        <p:nvSpPr>
          <p:cNvPr id="7" name="Rectángulo 6"/>
          <p:cNvSpPr/>
          <p:nvPr/>
        </p:nvSpPr>
        <p:spPr>
          <a:xfrm>
            <a:off x="4843998" y="1483790"/>
            <a:ext cx="2667000" cy="161667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s-CO" b="1" dirty="0"/>
          </a:p>
          <a:p>
            <a:pPr algn="ctr"/>
            <a:r>
              <a:rPr lang="es-CO" b="1" dirty="0"/>
              <a:t>Presentación 2 (20%): AED &amp; modelo</a:t>
            </a:r>
          </a:p>
          <a:p>
            <a:pPr algn="ctr"/>
            <a:r>
              <a:rPr lang="es-CO" b="1" dirty="0"/>
              <a:t> </a:t>
            </a:r>
            <a:endParaRPr lang="es-CO" dirty="0"/>
          </a:p>
        </p:txBody>
      </p:sp>
      <p:sp>
        <p:nvSpPr>
          <p:cNvPr id="8" name="Rectángulo 7"/>
          <p:cNvSpPr/>
          <p:nvPr/>
        </p:nvSpPr>
        <p:spPr>
          <a:xfrm>
            <a:off x="2086997" y="3190055"/>
            <a:ext cx="2667000" cy="1616670"/>
          </a:xfrm>
          <a:prstGeom prst="rect">
            <a:avLst/>
          </a:prstGeom>
          <a:solidFill>
            <a:schemeClr val="accent6"/>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s-CO" b="1" dirty="0"/>
              <a:t>Presentación 3 (20%): Resultados modelos no supervisados</a:t>
            </a:r>
          </a:p>
        </p:txBody>
      </p:sp>
      <p:sp>
        <p:nvSpPr>
          <p:cNvPr id="9" name="Rectángulo 8"/>
          <p:cNvSpPr/>
          <p:nvPr/>
        </p:nvSpPr>
        <p:spPr>
          <a:xfrm>
            <a:off x="4843998" y="3215455"/>
            <a:ext cx="2667000" cy="1616670"/>
          </a:xfrm>
          <a:prstGeom prst="rect">
            <a:avLst/>
          </a:prstGeom>
          <a:solidFill>
            <a:schemeClr val="accent6"/>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s-CO" b="1" dirty="0"/>
              <a:t>Presentación 4 (20%): Resultados modelos supervisados</a:t>
            </a:r>
          </a:p>
        </p:txBody>
      </p:sp>
      <p:sp>
        <p:nvSpPr>
          <p:cNvPr id="12" name="Rectángulo 7">
            <a:extLst>
              <a:ext uri="{FF2B5EF4-FFF2-40B4-BE49-F238E27FC236}">
                <a16:creationId xmlns:a16="http://schemas.microsoft.com/office/drawing/2014/main" id="{5A89E643-1A2A-4A1A-8FA7-DF7BD1CA8D59}"/>
              </a:ext>
            </a:extLst>
          </p:cNvPr>
          <p:cNvSpPr/>
          <p:nvPr/>
        </p:nvSpPr>
        <p:spPr>
          <a:xfrm>
            <a:off x="2125889" y="4906388"/>
            <a:ext cx="2667000" cy="1616670"/>
          </a:xfrm>
          <a:prstGeom prst="rect">
            <a:avLst/>
          </a:prstGeom>
          <a:solidFill>
            <a:schemeClr val="accent6"/>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s-CO" b="1" dirty="0"/>
              <a:t>Presentación 5 (10%): Resultados finales</a:t>
            </a:r>
          </a:p>
        </p:txBody>
      </p:sp>
      <p:sp>
        <p:nvSpPr>
          <p:cNvPr id="14" name="Rectángulo 8">
            <a:extLst>
              <a:ext uri="{FF2B5EF4-FFF2-40B4-BE49-F238E27FC236}">
                <a16:creationId xmlns:a16="http://schemas.microsoft.com/office/drawing/2014/main" id="{E19273BB-A56D-413F-9877-0EA736DC0B02}"/>
              </a:ext>
            </a:extLst>
          </p:cNvPr>
          <p:cNvSpPr/>
          <p:nvPr/>
        </p:nvSpPr>
        <p:spPr>
          <a:xfrm>
            <a:off x="4882890" y="4931788"/>
            <a:ext cx="2667000" cy="161667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CO" b="1" dirty="0"/>
              <a:t>Trabajo final  (20%): </a:t>
            </a:r>
            <a:r>
              <a:rPr lang="es-CO" b="1" dirty="0" err="1"/>
              <a:t>Paper</a:t>
            </a:r>
            <a:endParaRPr lang="es-CO" b="1" dirty="0"/>
          </a:p>
        </p:txBody>
      </p:sp>
    </p:spTree>
    <p:extLst>
      <p:ext uri="{BB962C8B-B14F-4D97-AF65-F5344CB8AC3E}">
        <p14:creationId xmlns:p14="http://schemas.microsoft.com/office/powerpoint/2010/main" val="2257070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3"/>
          <p:cNvPicPr preferRelativeResize="0"/>
          <p:nvPr/>
        </p:nvPicPr>
        <p:blipFill>
          <a:blip r:embed="rId3">
            <a:alphaModFix/>
          </a:blip>
          <a:stretch>
            <a:fillRect/>
          </a:stretch>
        </p:blipFill>
        <p:spPr>
          <a:xfrm>
            <a:off x="876463" y="857250"/>
            <a:ext cx="7391070" cy="5143500"/>
          </a:xfrm>
          <a:prstGeom prst="rect">
            <a:avLst/>
          </a:prstGeom>
          <a:noFill/>
          <a:ln>
            <a:noFill/>
          </a:ln>
        </p:spPr>
      </p:pic>
      <p:sp>
        <p:nvSpPr>
          <p:cNvPr id="65" name="Google Shape;65;p13"/>
          <p:cNvSpPr txBox="1"/>
          <p:nvPr/>
        </p:nvSpPr>
        <p:spPr>
          <a:xfrm>
            <a:off x="641350" y="4909250"/>
            <a:ext cx="1401300" cy="582000"/>
          </a:xfrm>
          <a:prstGeom prst="rect">
            <a:avLst/>
          </a:prstGeom>
          <a:noFill/>
          <a:ln>
            <a:noFill/>
          </a:ln>
        </p:spPr>
        <p:txBody>
          <a:bodyPr spcFirstLastPara="1" wrap="square" lIns="91425" tIns="91425" rIns="91425" bIns="91425" anchor="t" anchorCtr="0">
            <a:noAutofit/>
          </a:bodyPr>
          <a:lstStyle/>
          <a:p>
            <a:pPr algn="ctr"/>
            <a:r>
              <a:rPr lang="en" sz="2400" b="1">
                <a:latin typeface="Proxima Nova"/>
                <a:ea typeface="Proxima Nova"/>
                <a:cs typeface="Proxima Nova"/>
                <a:sym typeface="Proxima Nova"/>
              </a:rPr>
              <a:t>1.6 ZB</a:t>
            </a:r>
            <a:endParaRPr sz="2400" b="1">
              <a:latin typeface="Proxima Nova"/>
              <a:ea typeface="Proxima Nova"/>
              <a:cs typeface="Proxima Nova"/>
              <a:sym typeface="Proxima Nova"/>
            </a:endParaRPr>
          </a:p>
        </p:txBody>
      </p:sp>
      <p:sp>
        <p:nvSpPr>
          <p:cNvPr id="66" name="Google Shape;66;p13"/>
          <p:cNvSpPr txBox="1"/>
          <p:nvPr/>
        </p:nvSpPr>
        <p:spPr>
          <a:xfrm>
            <a:off x="2546350" y="4593850"/>
            <a:ext cx="1401300" cy="582000"/>
          </a:xfrm>
          <a:prstGeom prst="rect">
            <a:avLst/>
          </a:prstGeom>
          <a:noFill/>
          <a:ln>
            <a:noFill/>
          </a:ln>
        </p:spPr>
        <p:txBody>
          <a:bodyPr spcFirstLastPara="1" wrap="square" lIns="91425" tIns="91425" rIns="91425" bIns="91425" anchor="t" anchorCtr="0">
            <a:noAutofit/>
          </a:bodyPr>
          <a:lstStyle/>
          <a:p>
            <a:pPr algn="ctr"/>
            <a:r>
              <a:rPr lang="en" sz="2400" b="1">
                <a:latin typeface="Proxima Nova"/>
                <a:ea typeface="Proxima Nova"/>
                <a:cs typeface="Proxima Nova"/>
                <a:sym typeface="Proxima Nova"/>
              </a:rPr>
              <a:t>4.4 ZB</a:t>
            </a:r>
            <a:endParaRPr sz="2400" b="1">
              <a:latin typeface="Proxima Nova"/>
              <a:ea typeface="Proxima Nova"/>
              <a:cs typeface="Proxima Nova"/>
              <a:sym typeface="Proxima Nova"/>
            </a:endParaRPr>
          </a:p>
        </p:txBody>
      </p:sp>
      <p:sp>
        <p:nvSpPr>
          <p:cNvPr id="67" name="Google Shape;67;p13"/>
          <p:cNvSpPr txBox="1"/>
          <p:nvPr/>
        </p:nvSpPr>
        <p:spPr>
          <a:xfrm>
            <a:off x="6449475" y="1048425"/>
            <a:ext cx="1401300" cy="582000"/>
          </a:xfrm>
          <a:prstGeom prst="rect">
            <a:avLst/>
          </a:prstGeom>
          <a:noFill/>
          <a:ln>
            <a:noFill/>
          </a:ln>
        </p:spPr>
        <p:txBody>
          <a:bodyPr spcFirstLastPara="1" wrap="square" lIns="91425" tIns="91425" rIns="91425" bIns="91425" anchor="t" anchorCtr="0">
            <a:noAutofit/>
          </a:bodyPr>
          <a:lstStyle/>
          <a:p>
            <a:pPr algn="ctr"/>
            <a:r>
              <a:rPr lang="en" sz="2400" b="1" dirty="0">
                <a:latin typeface="Proxima Nova"/>
                <a:ea typeface="Proxima Nova"/>
                <a:cs typeface="Proxima Nova"/>
                <a:sym typeface="Proxima Nova"/>
              </a:rPr>
              <a:t>44.0 ZB</a:t>
            </a:r>
            <a:endParaRPr sz="2400" b="1" dirty="0">
              <a:latin typeface="Proxima Nova"/>
              <a:ea typeface="Proxima Nova"/>
              <a:cs typeface="Proxima Nova"/>
              <a:sym typeface="Proxima Nova"/>
            </a:endParaRPr>
          </a:p>
        </p:txBody>
      </p:sp>
      <p:sp>
        <p:nvSpPr>
          <p:cNvPr id="68" name="Google Shape;68;p13"/>
          <p:cNvSpPr txBox="1">
            <a:spLocks noGrp="1"/>
          </p:cNvSpPr>
          <p:nvPr>
            <p:ph type="title" idx="4294967295"/>
          </p:nvPr>
        </p:nvSpPr>
        <p:spPr>
          <a:xfrm>
            <a:off x="5685225" y="4371106"/>
            <a:ext cx="4331100" cy="673500"/>
          </a:xfrm>
          <a:prstGeom prst="rect">
            <a:avLst/>
          </a:prstGeom>
        </p:spPr>
        <p:txBody>
          <a:bodyPr spcFirstLastPara="1" vert="horz" wrap="square" lIns="91425" tIns="91425" rIns="91425" bIns="91425" rtlCol="0" anchor="t" anchorCtr="0">
            <a:noAutofit/>
          </a:bodyPr>
          <a:lstStyle/>
          <a:p>
            <a:pPr>
              <a:lnSpc>
                <a:spcPct val="115000"/>
              </a:lnSpc>
              <a:spcBef>
                <a:spcPts val="0"/>
              </a:spcBef>
            </a:pPr>
            <a:r>
              <a:rPr lang="en" sz="3000" dirty="0"/>
              <a:t>The Data Explosion</a:t>
            </a:r>
            <a:endParaRPr sz="3000" dirty="0"/>
          </a:p>
        </p:txBody>
      </p:sp>
      <p:pic>
        <p:nvPicPr>
          <p:cNvPr id="7" name="6 Imagen">
            <a:extLst>
              <a:ext uri="{FF2B5EF4-FFF2-40B4-BE49-F238E27FC236}">
                <a16:creationId xmlns:a16="http://schemas.microsoft.com/office/drawing/2014/main" id="{E92B305C-4BB2-4DB9-83CC-D22C5CB8D99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8" name="Conector recto 2">
            <a:extLst>
              <a:ext uri="{FF2B5EF4-FFF2-40B4-BE49-F238E27FC236}">
                <a16:creationId xmlns:a16="http://schemas.microsoft.com/office/drawing/2014/main" id="{6191DE4E-5EA5-4FEC-B1B3-4F6B32F9810A}"/>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9" name="Text Box 2">
            <a:extLst>
              <a:ext uri="{FF2B5EF4-FFF2-40B4-BE49-F238E27FC236}">
                <a16:creationId xmlns:a16="http://schemas.microsoft.com/office/drawing/2014/main" id="{D44DEDE9-23BA-4E1F-B0B4-5B1559DFEA9A}"/>
              </a:ext>
            </a:extLst>
          </p:cNvPr>
          <p:cNvSpPr txBox="1">
            <a:spLocks noChangeArrowheads="1"/>
          </p:cNvSpPr>
          <p:nvPr/>
        </p:nvSpPr>
        <p:spPr bwMode="auto">
          <a:xfrm>
            <a:off x="0" y="59281"/>
            <a:ext cx="2497222" cy="400110"/>
          </a:xfrm>
          <a:prstGeom prst="rect">
            <a:avLst/>
          </a:prstGeom>
          <a:noFill/>
        </p:spPr>
        <p:txBody>
          <a:bodyPr wrap="none" rtlCol="0">
            <a:spAutoFit/>
          </a:bodyPr>
          <a:lstStyle>
            <a:defPPr>
              <a:defRPr lang="es-ES"/>
            </a:defPPr>
            <a:lvl1pPr>
              <a:defRPr sz="2800" b="1"/>
            </a:lvl1pPr>
          </a:lstStyle>
          <a:p>
            <a:r>
              <a:rPr lang="es-ES" sz="2000" dirty="0"/>
              <a:t>LA ERA DE LOS DATOS</a:t>
            </a:r>
          </a:p>
        </p:txBody>
      </p:sp>
      <p:pic>
        <p:nvPicPr>
          <p:cNvPr id="1026" name="Picture 2" descr="Imagen relacionada"/>
          <p:cNvPicPr>
            <a:picLocks noChangeAspect="1" noChangeArrowheads="1"/>
          </p:cNvPicPr>
          <p:nvPr/>
        </p:nvPicPr>
        <p:blipFill rotWithShape="1">
          <a:blip r:embed="rId5">
            <a:extLst>
              <a:ext uri="{28A0092B-C50C-407E-A947-70E740481C1C}">
                <a14:useLocalDpi xmlns:a14="http://schemas.microsoft.com/office/drawing/2010/main" val="0"/>
              </a:ext>
            </a:extLst>
          </a:blip>
          <a:srcRect t="7385" b="17524"/>
          <a:stretch/>
        </p:blipFill>
        <p:spPr bwMode="auto">
          <a:xfrm>
            <a:off x="808286" y="520301"/>
            <a:ext cx="4008152" cy="401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922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1086/1*_sIf35S9d9qkLuh62phOHw.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707" y="1071476"/>
            <a:ext cx="8343412" cy="5085948"/>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E92B305C-4BB2-4DB9-83CC-D22C5CB8D9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4" name="Conector recto 2">
            <a:extLst>
              <a:ext uri="{FF2B5EF4-FFF2-40B4-BE49-F238E27FC236}">
                <a16:creationId xmlns:a16="http://schemas.microsoft.com/office/drawing/2014/main" id="{6191DE4E-5EA5-4FEC-B1B3-4F6B32F9810A}"/>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Text Box 2">
            <a:extLst>
              <a:ext uri="{FF2B5EF4-FFF2-40B4-BE49-F238E27FC236}">
                <a16:creationId xmlns:a16="http://schemas.microsoft.com/office/drawing/2014/main" id="{D44DEDE9-23BA-4E1F-B0B4-5B1559DFEA9A}"/>
              </a:ext>
            </a:extLst>
          </p:cNvPr>
          <p:cNvSpPr txBox="1">
            <a:spLocks noChangeArrowheads="1"/>
          </p:cNvSpPr>
          <p:nvPr/>
        </p:nvSpPr>
        <p:spPr bwMode="auto">
          <a:xfrm>
            <a:off x="0" y="59281"/>
            <a:ext cx="2497222" cy="400110"/>
          </a:xfrm>
          <a:prstGeom prst="rect">
            <a:avLst/>
          </a:prstGeom>
          <a:noFill/>
        </p:spPr>
        <p:txBody>
          <a:bodyPr wrap="none" rtlCol="0">
            <a:spAutoFit/>
          </a:bodyPr>
          <a:lstStyle>
            <a:defPPr>
              <a:defRPr lang="es-ES"/>
            </a:defPPr>
            <a:lvl1pPr>
              <a:defRPr sz="2800" b="1"/>
            </a:lvl1pPr>
          </a:lstStyle>
          <a:p>
            <a:r>
              <a:rPr lang="es-ES" sz="2000" dirty="0"/>
              <a:t>LA ERA DE LOS DATOS</a:t>
            </a:r>
          </a:p>
        </p:txBody>
      </p:sp>
    </p:spTree>
    <p:extLst>
      <p:ext uri="{BB962C8B-B14F-4D97-AF65-F5344CB8AC3E}">
        <p14:creationId xmlns:p14="http://schemas.microsoft.com/office/powerpoint/2010/main" val="239719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51525" t="17964" r="2482" b="1677"/>
          <a:stretch/>
        </p:blipFill>
        <p:spPr>
          <a:xfrm>
            <a:off x="376989" y="1227838"/>
            <a:ext cx="8470231" cy="4162310"/>
          </a:xfrm>
          <a:prstGeom prst="rect">
            <a:avLst/>
          </a:prstGeom>
        </p:spPr>
      </p:pic>
      <p:pic>
        <p:nvPicPr>
          <p:cNvPr id="3" name="6 Imagen">
            <a:extLst>
              <a:ext uri="{FF2B5EF4-FFF2-40B4-BE49-F238E27FC236}">
                <a16:creationId xmlns:a16="http://schemas.microsoft.com/office/drawing/2014/main" id="{E92B305C-4BB2-4DB9-83CC-D22C5CB8D9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4" name="Conector recto 2">
            <a:extLst>
              <a:ext uri="{FF2B5EF4-FFF2-40B4-BE49-F238E27FC236}">
                <a16:creationId xmlns:a16="http://schemas.microsoft.com/office/drawing/2014/main" id="{6191DE4E-5EA5-4FEC-B1B3-4F6B32F9810A}"/>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Text Box 2">
            <a:extLst>
              <a:ext uri="{FF2B5EF4-FFF2-40B4-BE49-F238E27FC236}">
                <a16:creationId xmlns:a16="http://schemas.microsoft.com/office/drawing/2014/main" id="{D44DEDE9-23BA-4E1F-B0B4-5B1559DFEA9A}"/>
              </a:ext>
            </a:extLst>
          </p:cNvPr>
          <p:cNvSpPr txBox="1">
            <a:spLocks noChangeArrowheads="1"/>
          </p:cNvSpPr>
          <p:nvPr/>
        </p:nvSpPr>
        <p:spPr bwMode="auto">
          <a:xfrm>
            <a:off x="0" y="59281"/>
            <a:ext cx="2497222" cy="400110"/>
          </a:xfrm>
          <a:prstGeom prst="rect">
            <a:avLst/>
          </a:prstGeom>
          <a:noFill/>
        </p:spPr>
        <p:txBody>
          <a:bodyPr wrap="none" rtlCol="0">
            <a:spAutoFit/>
          </a:bodyPr>
          <a:lstStyle>
            <a:defPPr>
              <a:defRPr lang="es-ES"/>
            </a:defPPr>
            <a:lvl1pPr>
              <a:defRPr sz="2800" b="1"/>
            </a:lvl1pPr>
          </a:lstStyle>
          <a:p>
            <a:r>
              <a:rPr lang="es-ES" sz="2000" dirty="0"/>
              <a:t>LA ERA DE LOS DATOS</a:t>
            </a:r>
          </a:p>
        </p:txBody>
      </p:sp>
    </p:spTree>
    <p:extLst>
      <p:ext uri="{BB962C8B-B14F-4D97-AF65-F5344CB8AC3E}">
        <p14:creationId xmlns:p14="http://schemas.microsoft.com/office/powerpoint/2010/main" val="1376716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5"/>
          <p:cNvPicPr preferRelativeResize="0"/>
          <p:nvPr/>
        </p:nvPicPr>
        <p:blipFill>
          <a:blip r:embed="rId3">
            <a:alphaModFix/>
          </a:blip>
          <a:stretch>
            <a:fillRect/>
          </a:stretch>
        </p:blipFill>
        <p:spPr>
          <a:xfrm>
            <a:off x="1" y="857250"/>
            <a:ext cx="9143999" cy="5143500"/>
          </a:xfrm>
          <a:prstGeom prst="rect">
            <a:avLst/>
          </a:prstGeom>
          <a:noFill/>
          <a:ln>
            <a:noFill/>
          </a:ln>
        </p:spPr>
      </p:pic>
      <p:pic>
        <p:nvPicPr>
          <p:cNvPr id="3" name="6 Imagen">
            <a:extLst>
              <a:ext uri="{FF2B5EF4-FFF2-40B4-BE49-F238E27FC236}">
                <a16:creationId xmlns:a16="http://schemas.microsoft.com/office/drawing/2014/main" id="{B46BA6FF-4C00-4489-A7D5-031686F82D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4" name="Conector recto 2">
            <a:extLst>
              <a:ext uri="{FF2B5EF4-FFF2-40B4-BE49-F238E27FC236}">
                <a16:creationId xmlns:a16="http://schemas.microsoft.com/office/drawing/2014/main" id="{75D6CB03-9EC6-4A2D-9097-521E5F3DEAF3}"/>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Text Box 2">
            <a:extLst>
              <a:ext uri="{FF2B5EF4-FFF2-40B4-BE49-F238E27FC236}">
                <a16:creationId xmlns:a16="http://schemas.microsoft.com/office/drawing/2014/main" id="{A92E4CDE-5C2C-42A4-8DEF-0BD81D1D0916}"/>
              </a:ext>
            </a:extLst>
          </p:cNvPr>
          <p:cNvSpPr txBox="1">
            <a:spLocks noChangeArrowheads="1"/>
          </p:cNvSpPr>
          <p:nvPr/>
        </p:nvSpPr>
        <p:spPr bwMode="auto">
          <a:xfrm>
            <a:off x="0" y="59281"/>
            <a:ext cx="1477199" cy="400110"/>
          </a:xfrm>
          <a:prstGeom prst="rect">
            <a:avLst/>
          </a:prstGeom>
          <a:noFill/>
        </p:spPr>
        <p:txBody>
          <a:bodyPr wrap="none" rtlCol="0">
            <a:spAutoFit/>
          </a:bodyPr>
          <a:lstStyle>
            <a:defPPr>
              <a:defRPr lang="es-ES"/>
            </a:defPPr>
            <a:lvl1pPr>
              <a:defRPr sz="2800" b="1"/>
            </a:lvl1pPr>
          </a:lstStyle>
          <a:p>
            <a:r>
              <a:rPr lang="es-ES" sz="2000" dirty="0"/>
              <a:t>DATA STORE</a:t>
            </a:r>
          </a:p>
        </p:txBody>
      </p:sp>
    </p:spTree>
    <p:extLst>
      <p:ext uri="{BB962C8B-B14F-4D97-AF65-F5344CB8AC3E}">
        <p14:creationId xmlns:p14="http://schemas.microsoft.com/office/powerpoint/2010/main" val="484423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6"/>
          <p:cNvPicPr preferRelativeResize="0"/>
          <p:nvPr/>
        </p:nvPicPr>
        <p:blipFill>
          <a:blip r:embed="rId3">
            <a:alphaModFix/>
          </a:blip>
          <a:stretch>
            <a:fillRect/>
          </a:stretch>
        </p:blipFill>
        <p:spPr>
          <a:xfrm>
            <a:off x="21820" y="1588771"/>
            <a:ext cx="9144000" cy="5143500"/>
          </a:xfrm>
          <a:prstGeom prst="rect">
            <a:avLst/>
          </a:prstGeom>
          <a:noFill/>
          <a:ln>
            <a:noFill/>
          </a:ln>
        </p:spPr>
      </p:pic>
      <p:pic>
        <p:nvPicPr>
          <p:cNvPr id="3" name="6 Imagen">
            <a:extLst>
              <a:ext uri="{FF2B5EF4-FFF2-40B4-BE49-F238E27FC236}">
                <a16:creationId xmlns:a16="http://schemas.microsoft.com/office/drawing/2014/main" id="{B2DB639E-26D1-43BE-9EE0-48B7EF99CF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4" name="Conector recto 2">
            <a:extLst>
              <a:ext uri="{FF2B5EF4-FFF2-40B4-BE49-F238E27FC236}">
                <a16:creationId xmlns:a16="http://schemas.microsoft.com/office/drawing/2014/main" id="{7DE8A658-1165-4908-B90C-1D683EC44BC8}"/>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Text Box 2">
            <a:extLst>
              <a:ext uri="{FF2B5EF4-FFF2-40B4-BE49-F238E27FC236}">
                <a16:creationId xmlns:a16="http://schemas.microsoft.com/office/drawing/2014/main" id="{7CF4C1B7-F701-4935-81D3-41B1B64DB0BE}"/>
              </a:ext>
            </a:extLst>
          </p:cNvPr>
          <p:cNvSpPr txBox="1">
            <a:spLocks noChangeArrowheads="1"/>
          </p:cNvSpPr>
          <p:nvPr/>
        </p:nvSpPr>
        <p:spPr bwMode="auto">
          <a:xfrm>
            <a:off x="0" y="59281"/>
            <a:ext cx="2497222" cy="400110"/>
          </a:xfrm>
          <a:prstGeom prst="rect">
            <a:avLst/>
          </a:prstGeom>
          <a:noFill/>
        </p:spPr>
        <p:txBody>
          <a:bodyPr wrap="none" rtlCol="0">
            <a:spAutoFit/>
          </a:bodyPr>
          <a:lstStyle>
            <a:defPPr>
              <a:defRPr lang="es-ES"/>
            </a:defPPr>
            <a:lvl1pPr>
              <a:defRPr sz="2800" b="1"/>
            </a:lvl1pPr>
          </a:lstStyle>
          <a:p>
            <a:r>
              <a:rPr lang="es-ES" sz="2000" dirty="0"/>
              <a:t>LA ERA DE LOS DATOS</a:t>
            </a:r>
          </a:p>
        </p:txBody>
      </p:sp>
      <p:sp>
        <p:nvSpPr>
          <p:cNvPr id="6" name="TextBox 5">
            <a:extLst>
              <a:ext uri="{FF2B5EF4-FFF2-40B4-BE49-F238E27FC236}">
                <a16:creationId xmlns:a16="http://schemas.microsoft.com/office/drawing/2014/main" id="{9D86F345-1059-43E6-B627-54D6C4E9683B}"/>
              </a:ext>
            </a:extLst>
          </p:cNvPr>
          <p:cNvSpPr txBox="1"/>
          <p:nvPr/>
        </p:nvSpPr>
        <p:spPr>
          <a:xfrm>
            <a:off x="93015" y="551448"/>
            <a:ext cx="8823961" cy="923330"/>
          </a:xfrm>
          <a:prstGeom prst="rect">
            <a:avLst/>
          </a:prstGeom>
          <a:noFill/>
        </p:spPr>
        <p:txBody>
          <a:bodyPr wrap="square" rtlCol="0">
            <a:spAutoFit/>
          </a:bodyPr>
          <a:lstStyle/>
          <a:p>
            <a:pPr algn="just"/>
            <a:r>
              <a:rPr lang="es-CO" dirty="0"/>
              <a:t>Los kilobytes eran almacenados en discos, megabytes fueron almacenados en discos duros, terabytes fueron almacenados en arreglos de discos, y </a:t>
            </a:r>
            <a:r>
              <a:rPr lang="es-CO" dirty="0" err="1"/>
              <a:t>Petabytes</a:t>
            </a:r>
            <a:r>
              <a:rPr lang="es-CO" dirty="0"/>
              <a:t> son almacenados en la nube (Anderson, 2008).</a:t>
            </a:r>
            <a:endParaRPr lang="en-US" dirty="0"/>
          </a:p>
        </p:txBody>
      </p:sp>
    </p:spTree>
    <p:extLst>
      <p:ext uri="{BB962C8B-B14F-4D97-AF65-F5344CB8AC3E}">
        <p14:creationId xmlns:p14="http://schemas.microsoft.com/office/powerpoint/2010/main" val="3462997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5A8DA2-81F6-47A2-94A9-290E4BE23EFE}"/>
              </a:ext>
            </a:extLst>
          </p:cNvPr>
          <p:cNvPicPr>
            <a:picLocks noChangeAspect="1"/>
          </p:cNvPicPr>
          <p:nvPr/>
        </p:nvPicPr>
        <p:blipFill rotWithShape="1">
          <a:blip r:embed="rId2"/>
          <a:srcRect l="3623" t="29189" r="4565" b="10521"/>
          <a:stretch/>
        </p:blipFill>
        <p:spPr>
          <a:xfrm>
            <a:off x="374373" y="1706216"/>
            <a:ext cx="8395253" cy="3445567"/>
          </a:xfrm>
          <a:prstGeom prst="rect">
            <a:avLst/>
          </a:prstGeom>
        </p:spPr>
      </p:pic>
      <p:pic>
        <p:nvPicPr>
          <p:cNvPr id="3" name="6 Imagen">
            <a:extLst>
              <a:ext uri="{FF2B5EF4-FFF2-40B4-BE49-F238E27FC236}">
                <a16:creationId xmlns:a16="http://schemas.microsoft.com/office/drawing/2014/main" id="{941D3607-4106-47CC-B589-4B0942F6492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4" name="Conector recto 2">
            <a:extLst>
              <a:ext uri="{FF2B5EF4-FFF2-40B4-BE49-F238E27FC236}">
                <a16:creationId xmlns:a16="http://schemas.microsoft.com/office/drawing/2014/main" id="{6EC4B37E-CE8C-4D8A-95EC-91A6E0476FB4}"/>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Text Box 2">
            <a:extLst>
              <a:ext uri="{FF2B5EF4-FFF2-40B4-BE49-F238E27FC236}">
                <a16:creationId xmlns:a16="http://schemas.microsoft.com/office/drawing/2014/main" id="{00719F9E-4582-46D3-8C5D-0967EFAF8750}"/>
              </a:ext>
            </a:extLst>
          </p:cNvPr>
          <p:cNvSpPr txBox="1">
            <a:spLocks noChangeArrowheads="1"/>
          </p:cNvSpPr>
          <p:nvPr/>
        </p:nvSpPr>
        <p:spPr bwMode="auto">
          <a:xfrm>
            <a:off x="0" y="59281"/>
            <a:ext cx="2497222" cy="400110"/>
          </a:xfrm>
          <a:prstGeom prst="rect">
            <a:avLst/>
          </a:prstGeom>
          <a:noFill/>
        </p:spPr>
        <p:txBody>
          <a:bodyPr wrap="none" rtlCol="0">
            <a:spAutoFit/>
          </a:bodyPr>
          <a:lstStyle>
            <a:defPPr>
              <a:defRPr lang="es-ES"/>
            </a:defPPr>
            <a:lvl1pPr>
              <a:defRPr sz="2800" b="1"/>
            </a:lvl1pPr>
          </a:lstStyle>
          <a:p>
            <a:r>
              <a:rPr lang="es-ES" sz="2000" dirty="0"/>
              <a:t>LA ERA DE LOS DATOS</a:t>
            </a:r>
          </a:p>
        </p:txBody>
      </p:sp>
    </p:spTree>
    <p:extLst>
      <p:ext uri="{BB962C8B-B14F-4D97-AF65-F5344CB8AC3E}">
        <p14:creationId xmlns:p14="http://schemas.microsoft.com/office/powerpoint/2010/main" val="2826863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279B2D-034B-4CD1-8F59-452C12623C5A}"/>
              </a:ext>
            </a:extLst>
          </p:cNvPr>
          <p:cNvPicPr>
            <a:picLocks noChangeAspect="1"/>
          </p:cNvPicPr>
          <p:nvPr/>
        </p:nvPicPr>
        <p:blipFill rotWithShape="1">
          <a:blip r:embed="rId2"/>
          <a:srcRect l="1739" t="18870" r="2030" b="13535"/>
          <a:stretch/>
        </p:blipFill>
        <p:spPr>
          <a:xfrm>
            <a:off x="159026" y="1649896"/>
            <a:ext cx="8799444" cy="3863008"/>
          </a:xfrm>
          <a:prstGeom prst="rect">
            <a:avLst/>
          </a:prstGeom>
        </p:spPr>
      </p:pic>
      <p:pic>
        <p:nvPicPr>
          <p:cNvPr id="3" name="6 Imagen">
            <a:extLst>
              <a:ext uri="{FF2B5EF4-FFF2-40B4-BE49-F238E27FC236}">
                <a16:creationId xmlns:a16="http://schemas.microsoft.com/office/drawing/2014/main" id="{C5EB1493-79E5-4138-8F2E-EE1B9FA3B23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5" name="Conector recto 2">
            <a:extLst>
              <a:ext uri="{FF2B5EF4-FFF2-40B4-BE49-F238E27FC236}">
                <a16:creationId xmlns:a16="http://schemas.microsoft.com/office/drawing/2014/main" id="{BB39DFA7-BCF3-4FC4-BD67-AAAE68AC8D26}"/>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Text Box 2">
            <a:extLst>
              <a:ext uri="{FF2B5EF4-FFF2-40B4-BE49-F238E27FC236}">
                <a16:creationId xmlns:a16="http://schemas.microsoft.com/office/drawing/2014/main" id="{9B0B442A-37F7-46C9-B833-65CA3966449C}"/>
              </a:ext>
            </a:extLst>
          </p:cNvPr>
          <p:cNvSpPr txBox="1">
            <a:spLocks noChangeArrowheads="1"/>
          </p:cNvSpPr>
          <p:nvPr/>
        </p:nvSpPr>
        <p:spPr bwMode="auto">
          <a:xfrm>
            <a:off x="0" y="59281"/>
            <a:ext cx="1677319" cy="400110"/>
          </a:xfrm>
          <a:prstGeom prst="rect">
            <a:avLst/>
          </a:prstGeom>
          <a:noFill/>
        </p:spPr>
        <p:txBody>
          <a:bodyPr wrap="none" rtlCol="0">
            <a:spAutoFit/>
          </a:bodyPr>
          <a:lstStyle>
            <a:defPPr>
              <a:defRPr lang="es-ES"/>
            </a:defPPr>
            <a:lvl1pPr>
              <a:defRPr sz="2800" b="1"/>
            </a:lvl1pPr>
          </a:lstStyle>
          <a:p>
            <a:r>
              <a:rPr lang="es-ES" sz="2000" dirty="0"/>
              <a:t>DATA </a:t>
            </a:r>
            <a:r>
              <a:rPr lang="es-ES" sz="2000" dirty="0" err="1"/>
              <a:t>SCIENCE</a:t>
            </a:r>
            <a:endParaRPr lang="es-ES" sz="2000" dirty="0"/>
          </a:p>
        </p:txBody>
      </p:sp>
    </p:spTree>
    <p:extLst>
      <p:ext uri="{BB962C8B-B14F-4D97-AF65-F5344CB8AC3E}">
        <p14:creationId xmlns:p14="http://schemas.microsoft.com/office/powerpoint/2010/main" val="2245721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E782B4-95E4-466E-97C2-73EA7EA094FA}"/>
              </a:ext>
            </a:extLst>
          </p:cNvPr>
          <p:cNvPicPr>
            <a:picLocks noChangeAspect="1"/>
          </p:cNvPicPr>
          <p:nvPr/>
        </p:nvPicPr>
        <p:blipFill rotWithShape="1">
          <a:blip r:embed="rId2"/>
          <a:srcRect l="16142" t="14114" r="29644" b="8057"/>
          <a:stretch/>
        </p:blipFill>
        <p:spPr>
          <a:xfrm>
            <a:off x="1131547" y="1220813"/>
            <a:ext cx="6216784" cy="5577906"/>
          </a:xfrm>
          <a:prstGeom prst="rect">
            <a:avLst/>
          </a:prstGeom>
        </p:spPr>
      </p:pic>
      <p:pic>
        <p:nvPicPr>
          <p:cNvPr id="3" name="6 Imagen">
            <a:extLst>
              <a:ext uri="{FF2B5EF4-FFF2-40B4-BE49-F238E27FC236}">
                <a16:creationId xmlns:a16="http://schemas.microsoft.com/office/drawing/2014/main" id="{59155626-E38E-410B-ACEF-423FCD3C38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4" name="Conector recto 2">
            <a:extLst>
              <a:ext uri="{FF2B5EF4-FFF2-40B4-BE49-F238E27FC236}">
                <a16:creationId xmlns:a16="http://schemas.microsoft.com/office/drawing/2014/main" id="{F97B7625-8256-4BD5-8615-FF16E9607DF7}"/>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Text Box 2">
            <a:extLst>
              <a:ext uri="{FF2B5EF4-FFF2-40B4-BE49-F238E27FC236}">
                <a16:creationId xmlns:a16="http://schemas.microsoft.com/office/drawing/2014/main" id="{CFE90DF0-7F49-4774-A314-E0A2A472E71C}"/>
              </a:ext>
            </a:extLst>
          </p:cNvPr>
          <p:cNvSpPr txBox="1">
            <a:spLocks noChangeArrowheads="1"/>
          </p:cNvSpPr>
          <p:nvPr/>
        </p:nvSpPr>
        <p:spPr bwMode="auto">
          <a:xfrm>
            <a:off x="0" y="59281"/>
            <a:ext cx="1677319" cy="400110"/>
          </a:xfrm>
          <a:prstGeom prst="rect">
            <a:avLst/>
          </a:prstGeom>
          <a:noFill/>
        </p:spPr>
        <p:txBody>
          <a:bodyPr wrap="none" rtlCol="0">
            <a:spAutoFit/>
          </a:bodyPr>
          <a:lstStyle>
            <a:defPPr>
              <a:defRPr lang="es-ES"/>
            </a:defPPr>
            <a:lvl1pPr>
              <a:defRPr sz="2800" b="1"/>
            </a:lvl1pPr>
          </a:lstStyle>
          <a:p>
            <a:r>
              <a:rPr lang="es-ES" sz="2000" dirty="0"/>
              <a:t>DATA </a:t>
            </a:r>
            <a:r>
              <a:rPr lang="es-ES" sz="2000" dirty="0" err="1"/>
              <a:t>SCIENCE</a:t>
            </a:r>
            <a:endParaRPr lang="es-ES" sz="2000" dirty="0"/>
          </a:p>
        </p:txBody>
      </p:sp>
      <p:sp>
        <p:nvSpPr>
          <p:cNvPr id="6" name="TextBox 5">
            <a:extLst>
              <a:ext uri="{FF2B5EF4-FFF2-40B4-BE49-F238E27FC236}">
                <a16:creationId xmlns:a16="http://schemas.microsoft.com/office/drawing/2014/main" id="{2C467918-0F27-4930-ABBE-3D213E3C4FA7}"/>
              </a:ext>
            </a:extLst>
          </p:cNvPr>
          <p:cNvSpPr txBox="1"/>
          <p:nvPr/>
        </p:nvSpPr>
        <p:spPr>
          <a:xfrm flipH="1">
            <a:off x="111979" y="680176"/>
            <a:ext cx="8776206" cy="369332"/>
          </a:xfrm>
          <a:prstGeom prst="rect">
            <a:avLst/>
          </a:prstGeom>
          <a:noFill/>
        </p:spPr>
        <p:txBody>
          <a:bodyPr wrap="square" rtlCol="0">
            <a:spAutoFit/>
          </a:bodyPr>
          <a:lstStyle/>
          <a:p>
            <a:pPr algn="just"/>
            <a:r>
              <a:rPr lang="es-CO"/>
              <a:t>Metodología y técnica para extraer información de datos en un dominio del conocimiento.</a:t>
            </a:r>
          </a:p>
        </p:txBody>
      </p:sp>
    </p:spTree>
    <p:extLst>
      <p:ext uri="{BB962C8B-B14F-4D97-AF65-F5344CB8AC3E}">
        <p14:creationId xmlns:p14="http://schemas.microsoft.com/office/powerpoint/2010/main" val="2478044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54791" y="2085633"/>
            <a:ext cx="8634418" cy="4291042"/>
          </a:xfrm>
          <a:prstGeom prst="rect">
            <a:avLst/>
          </a:prstGeom>
        </p:spPr>
      </p:pic>
      <p:pic>
        <p:nvPicPr>
          <p:cNvPr id="3" name="6 Imagen">
            <a:extLst>
              <a:ext uri="{FF2B5EF4-FFF2-40B4-BE49-F238E27FC236}">
                <a16:creationId xmlns:a16="http://schemas.microsoft.com/office/drawing/2014/main" id="{3929402C-6A2C-4610-8C25-67EB102F7AF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4" name="Conector recto 2">
            <a:extLst>
              <a:ext uri="{FF2B5EF4-FFF2-40B4-BE49-F238E27FC236}">
                <a16:creationId xmlns:a16="http://schemas.microsoft.com/office/drawing/2014/main" id="{70E14F61-75A2-44D4-9B2C-A3A8F33F777B}"/>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Text Box 2">
            <a:extLst>
              <a:ext uri="{FF2B5EF4-FFF2-40B4-BE49-F238E27FC236}">
                <a16:creationId xmlns:a16="http://schemas.microsoft.com/office/drawing/2014/main" id="{3C26F36B-0DFB-467A-95DF-C8C19571491A}"/>
              </a:ext>
            </a:extLst>
          </p:cNvPr>
          <p:cNvSpPr txBox="1">
            <a:spLocks noChangeArrowheads="1"/>
          </p:cNvSpPr>
          <p:nvPr/>
        </p:nvSpPr>
        <p:spPr bwMode="auto">
          <a:xfrm>
            <a:off x="0" y="59281"/>
            <a:ext cx="1658083" cy="400110"/>
          </a:xfrm>
          <a:prstGeom prst="rect">
            <a:avLst/>
          </a:prstGeom>
          <a:noFill/>
        </p:spPr>
        <p:txBody>
          <a:bodyPr wrap="none" rtlCol="0">
            <a:spAutoFit/>
          </a:bodyPr>
          <a:lstStyle>
            <a:defPPr>
              <a:defRPr lang="es-ES"/>
            </a:defPPr>
            <a:lvl1pPr>
              <a:defRPr sz="2800" b="1"/>
            </a:lvl1pPr>
          </a:lstStyle>
          <a:p>
            <a:r>
              <a:rPr lang="es-ES" sz="2000" dirty="0"/>
              <a:t>DATA </a:t>
            </a:r>
            <a:r>
              <a:rPr lang="es-ES" sz="2000" dirty="0" err="1"/>
              <a:t>MINING</a:t>
            </a:r>
            <a:endParaRPr lang="es-ES" sz="2000" dirty="0"/>
          </a:p>
        </p:txBody>
      </p:sp>
      <p:sp>
        <p:nvSpPr>
          <p:cNvPr id="6" name="Rectangle 5">
            <a:extLst>
              <a:ext uri="{FF2B5EF4-FFF2-40B4-BE49-F238E27FC236}">
                <a16:creationId xmlns:a16="http://schemas.microsoft.com/office/drawing/2014/main" id="{361DAA23-A262-442B-B10C-FF791C5F86A6}"/>
              </a:ext>
            </a:extLst>
          </p:cNvPr>
          <p:cNvSpPr/>
          <p:nvPr/>
        </p:nvSpPr>
        <p:spPr>
          <a:xfrm>
            <a:off x="155399" y="747237"/>
            <a:ext cx="8634417" cy="923330"/>
          </a:xfrm>
          <a:prstGeom prst="rect">
            <a:avLst/>
          </a:prstGeom>
        </p:spPr>
        <p:txBody>
          <a:bodyPr wrap="square">
            <a:spAutoFit/>
          </a:bodyPr>
          <a:lstStyle/>
          <a:p>
            <a:pPr algn="just"/>
            <a:r>
              <a:rPr lang="en-US" dirty="0"/>
              <a:t>The field of data mining involves processes, methodologies, tools and techniques to discover and extract patterns, knowledge, insights and valuable information from non-trivial datasets. </a:t>
            </a:r>
          </a:p>
        </p:txBody>
      </p:sp>
    </p:spTree>
    <p:extLst>
      <p:ext uri="{BB962C8B-B14F-4D97-AF65-F5344CB8AC3E}">
        <p14:creationId xmlns:p14="http://schemas.microsoft.com/office/powerpoint/2010/main" val="2448383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3457349" y="4617132"/>
            <a:ext cx="2265947" cy="998129"/>
          </a:xfrm>
          <a:prstGeom prst="rect">
            <a:avLst/>
          </a:prstGeom>
        </p:spPr>
      </p:pic>
      <p:sp>
        <p:nvSpPr>
          <p:cNvPr id="4" name="1 Título"/>
          <p:cNvSpPr txBox="1">
            <a:spLocks/>
          </p:cNvSpPr>
          <p:nvPr/>
        </p:nvSpPr>
        <p:spPr>
          <a:xfrm>
            <a:off x="1331640" y="2557229"/>
            <a:ext cx="6480720" cy="724471"/>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4950" b="1" dirty="0"/>
              <a:t>INTRODUCCIÓN</a:t>
            </a:r>
          </a:p>
        </p:txBody>
      </p:sp>
    </p:spTree>
    <p:extLst>
      <p:ext uri="{BB962C8B-B14F-4D97-AF65-F5344CB8AC3E}">
        <p14:creationId xmlns:p14="http://schemas.microsoft.com/office/powerpoint/2010/main" val="4120079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
            <a:extLst>
              <a:ext uri="{FF2B5EF4-FFF2-40B4-BE49-F238E27FC236}">
                <a16:creationId xmlns:a16="http://schemas.microsoft.com/office/drawing/2014/main" id="{5CBEE1E7-92B1-488F-86EE-A8F96BEB9E4B}"/>
              </a:ext>
            </a:extLst>
          </p:cNvPr>
          <p:cNvPicPr>
            <a:picLocks noChangeAspect="1"/>
          </p:cNvPicPr>
          <p:nvPr/>
        </p:nvPicPr>
        <p:blipFill>
          <a:blip r:embed="rId2"/>
          <a:stretch>
            <a:fillRect/>
          </a:stretch>
        </p:blipFill>
        <p:spPr>
          <a:xfrm>
            <a:off x="1932839" y="1117854"/>
            <a:ext cx="5278322" cy="5025392"/>
          </a:xfrm>
          <a:prstGeom prst="rect">
            <a:avLst/>
          </a:prstGeom>
        </p:spPr>
      </p:pic>
      <p:sp>
        <p:nvSpPr>
          <p:cNvPr id="5" name="CuadroTexto 2">
            <a:extLst>
              <a:ext uri="{FF2B5EF4-FFF2-40B4-BE49-F238E27FC236}">
                <a16:creationId xmlns:a16="http://schemas.microsoft.com/office/drawing/2014/main" id="{7930F3EF-85E4-4046-B8F9-70C2710AAC09}"/>
              </a:ext>
            </a:extLst>
          </p:cNvPr>
          <p:cNvSpPr txBox="1"/>
          <p:nvPr/>
        </p:nvSpPr>
        <p:spPr>
          <a:xfrm>
            <a:off x="6137432" y="5958580"/>
            <a:ext cx="2750753" cy="369332"/>
          </a:xfrm>
          <a:prstGeom prst="rect">
            <a:avLst/>
          </a:prstGeom>
          <a:noFill/>
        </p:spPr>
        <p:txBody>
          <a:bodyPr wrap="none" rtlCol="0">
            <a:spAutoFit/>
          </a:bodyPr>
          <a:lstStyle/>
          <a:p>
            <a:r>
              <a:rPr lang="es-CO" dirty="0"/>
              <a:t>Data </a:t>
            </a:r>
            <a:r>
              <a:rPr lang="es-CO" dirty="0" err="1"/>
              <a:t>Science</a:t>
            </a:r>
            <a:r>
              <a:rPr lang="es-CO" dirty="0"/>
              <a:t> </a:t>
            </a:r>
            <a:r>
              <a:rPr lang="es-CO" dirty="0" err="1"/>
              <a:t>Venn</a:t>
            </a:r>
            <a:r>
              <a:rPr lang="es-CO" dirty="0"/>
              <a:t> </a:t>
            </a:r>
            <a:r>
              <a:rPr lang="es-CO" dirty="0" err="1"/>
              <a:t>Diagram</a:t>
            </a:r>
            <a:endParaRPr lang="es-CO" dirty="0"/>
          </a:p>
        </p:txBody>
      </p:sp>
      <p:pic>
        <p:nvPicPr>
          <p:cNvPr id="6" name="6 Imagen">
            <a:extLst>
              <a:ext uri="{FF2B5EF4-FFF2-40B4-BE49-F238E27FC236}">
                <a16:creationId xmlns:a16="http://schemas.microsoft.com/office/drawing/2014/main" id="{60EE7195-A0F3-4436-8F05-F9F34A9020C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7" name="Conector recto 2">
            <a:extLst>
              <a:ext uri="{FF2B5EF4-FFF2-40B4-BE49-F238E27FC236}">
                <a16:creationId xmlns:a16="http://schemas.microsoft.com/office/drawing/2014/main" id="{359BC91F-EF25-48CF-8739-7D89D5DD7D7B}"/>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8" name="Text Box 2">
            <a:extLst>
              <a:ext uri="{FF2B5EF4-FFF2-40B4-BE49-F238E27FC236}">
                <a16:creationId xmlns:a16="http://schemas.microsoft.com/office/drawing/2014/main" id="{7177D3CB-AB72-4253-9629-92CCC8F84542}"/>
              </a:ext>
            </a:extLst>
          </p:cNvPr>
          <p:cNvSpPr txBox="1">
            <a:spLocks noChangeArrowheads="1"/>
          </p:cNvSpPr>
          <p:nvPr/>
        </p:nvSpPr>
        <p:spPr bwMode="auto">
          <a:xfrm>
            <a:off x="0" y="59281"/>
            <a:ext cx="1677319" cy="400110"/>
          </a:xfrm>
          <a:prstGeom prst="rect">
            <a:avLst/>
          </a:prstGeom>
          <a:noFill/>
        </p:spPr>
        <p:txBody>
          <a:bodyPr wrap="none" rtlCol="0">
            <a:spAutoFit/>
          </a:bodyPr>
          <a:lstStyle>
            <a:defPPr>
              <a:defRPr lang="es-ES"/>
            </a:defPPr>
            <a:lvl1pPr>
              <a:defRPr sz="2800" b="1"/>
            </a:lvl1pPr>
          </a:lstStyle>
          <a:p>
            <a:r>
              <a:rPr lang="es-ES" sz="2000" dirty="0"/>
              <a:t>DATA </a:t>
            </a:r>
            <a:r>
              <a:rPr lang="es-ES" sz="2000" dirty="0" err="1"/>
              <a:t>SCIENCE</a:t>
            </a:r>
            <a:endParaRPr lang="es-ES" sz="2000" dirty="0"/>
          </a:p>
        </p:txBody>
      </p:sp>
    </p:spTree>
    <p:extLst>
      <p:ext uri="{BB962C8B-B14F-4D97-AF65-F5344CB8AC3E}">
        <p14:creationId xmlns:p14="http://schemas.microsoft.com/office/powerpoint/2010/main" val="3746349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CD91C1-AE7E-4582-99EA-DCB000AC833D}"/>
              </a:ext>
            </a:extLst>
          </p:cNvPr>
          <p:cNvPicPr>
            <a:picLocks noChangeAspect="1"/>
          </p:cNvPicPr>
          <p:nvPr/>
        </p:nvPicPr>
        <p:blipFill>
          <a:blip r:embed="rId2"/>
          <a:stretch>
            <a:fillRect/>
          </a:stretch>
        </p:blipFill>
        <p:spPr>
          <a:xfrm>
            <a:off x="0" y="1105358"/>
            <a:ext cx="9144000" cy="4726796"/>
          </a:xfrm>
          <a:prstGeom prst="rect">
            <a:avLst/>
          </a:prstGeom>
        </p:spPr>
      </p:pic>
      <p:pic>
        <p:nvPicPr>
          <p:cNvPr id="3" name="6 Imagen">
            <a:extLst>
              <a:ext uri="{FF2B5EF4-FFF2-40B4-BE49-F238E27FC236}">
                <a16:creationId xmlns:a16="http://schemas.microsoft.com/office/drawing/2014/main" id="{3E885028-08D9-4FE9-AA9F-B99A8F59A28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4" name="Conector recto 2">
            <a:extLst>
              <a:ext uri="{FF2B5EF4-FFF2-40B4-BE49-F238E27FC236}">
                <a16:creationId xmlns:a16="http://schemas.microsoft.com/office/drawing/2014/main" id="{773C72EF-3429-4CC7-858E-2463621B0268}"/>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Text Box 2">
            <a:extLst>
              <a:ext uri="{FF2B5EF4-FFF2-40B4-BE49-F238E27FC236}">
                <a16:creationId xmlns:a16="http://schemas.microsoft.com/office/drawing/2014/main" id="{B86EBDA1-75B0-43E1-AB3D-999154CC94FC}"/>
              </a:ext>
            </a:extLst>
          </p:cNvPr>
          <p:cNvSpPr txBox="1">
            <a:spLocks noChangeArrowheads="1"/>
          </p:cNvSpPr>
          <p:nvPr/>
        </p:nvSpPr>
        <p:spPr bwMode="auto">
          <a:xfrm>
            <a:off x="0" y="59281"/>
            <a:ext cx="2875211" cy="400110"/>
          </a:xfrm>
          <a:prstGeom prst="rect">
            <a:avLst/>
          </a:prstGeom>
          <a:noFill/>
        </p:spPr>
        <p:txBody>
          <a:bodyPr wrap="none" rtlCol="0">
            <a:spAutoFit/>
          </a:bodyPr>
          <a:lstStyle>
            <a:defPPr>
              <a:defRPr lang="es-ES"/>
            </a:defPPr>
            <a:lvl1pPr>
              <a:defRPr sz="2800" b="1"/>
            </a:lvl1pPr>
          </a:lstStyle>
          <a:p>
            <a:r>
              <a:rPr lang="es-ES" sz="2000" dirty="0"/>
              <a:t>INTELIGENCIA ARTIFICIAL</a:t>
            </a:r>
          </a:p>
        </p:txBody>
      </p:sp>
    </p:spTree>
    <p:extLst>
      <p:ext uri="{BB962C8B-B14F-4D97-AF65-F5344CB8AC3E}">
        <p14:creationId xmlns:p14="http://schemas.microsoft.com/office/powerpoint/2010/main" val="3436899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F7EEB3-9B38-435C-833F-1EC20AE6132B}"/>
              </a:ext>
            </a:extLst>
          </p:cNvPr>
          <p:cNvPicPr>
            <a:picLocks noChangeAspect="1"/>
          </p:cNvPicPr>
          <p:nvPr/>
        </p:nvPicPr>
        <p:blipFill rotWithShape="1">
          <a:blip r:embed="rId2"/>
          <a:srcRect l="3043" t="19565" r="4639" b="13768"/>
          <a:stretch/>
        </p:blipFill>
        <p:spPr>
          <a:xfrm>
            <a:off x="278296" y="1689652"/>
            <a:ext cx="8441634" cy="3810000"/>
          </a:xfrm>
          <a:prstGeom prst="rect">
            <a:avLst/>
          </a:prstGeom>
        </p:spPr>
      </p:pic>
      <p:pic>
        <p:nvPicPr>
          <p:cNvPr id="3" name="6 Imagen">
            <a:extLst>
              <a:ext uri="{FF2B5EF4-FFF2-40B4-BE49-F238E27FC236}">
                <a16:creationId xmlns:a16="http://schemas.microsoft.com/office/drawing/2014/main" id="{35E68409-2207-47A5-A491-2B37D3CC15E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4" name="Conector recto 2">
            <a:extLst>
              <a:ext uri="{FF2B5EF4-FFF2-40B4-BE49-F238E27FC236}">
                <a16:creationId xmlns:a16="http://schemas.microsoft.com/office/drawing/2014/main" id="{FE1BDFE2-0E26-498A-A769-92095E029870}"/>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Text Box 2">
            <a:extLst>
              <a:ext uri="{FF2B5EF4-FFF2-40B4-BE49-F238E27FC236}">
                <a16:creationId xmlns:a16="http://schemas.microsoft.com/office/drawing/2014/main" id="{9AC4B2AF-9C90-48D6-8A5E-F65D15D7ACAA}"/>
              </a:ext>
            </a:extLst>
          </p:cNvPr>
          <p:cNvSpPr txBox="1">
            <a:spLocks noChangeArrowheads="1"/>
          </p:cNvSpPr>
          <p:nvPr/>
        </p:nvSpPr>
        <p:spPr bwMode="auto">
          <a:xfrm>
            <a:off x="0" y="59281"/>
            <a:ext cx="2875211" cy="400110"/>
          </a:xfrm>
          <a:prstGeom prst="rect">
            <a:avLst/>
          </a:prstGeom>
          <a:noFill/>
        </p:spPr>
        <p:txBody>
          <a:bodyPr wrap="none" rtlCol="0">
            <a:spAutoFit/>
          </a:bodyPr>
          <a:lstStyle>
            <a:defPPr>
              <a:defRPr lang="es-ES"/>
            </a:defPPr>
            <a:lvl1pPr>
              <a:defRPr sz="2800" b="1"/>
            </a:lvl1pPr>
          </a:lstStyle>
          <a:p>
            <a:r>
              <a:rPr lang="es-ES" sz="2000" dirty="0"/>
              <a:t>INTELIGENCIA ARTIFICIAL</a:t>
            </a:r>
          </a:p>
        </p:txBody>
      </p:sp>
      <p:sp>
        <p:nvSpPr>
          <p:cNvPr id="6" name="Rectángulo 5"/>
          <p:cNvSpPr/>
          <p:nvPr/>
        </p:nvSpPr>
        <p:spPr>
          <a:xfrm>
            <a:off x="3673231" y="1867877"/>
            <a:ext cx="5126892" cy="1445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208926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a:extLst>
              <a:ext uri="{FF2B5EF4-FFF2-40B4-BE49-F238E27FC236}">
                <a16:creationId xmlns:a16="http://schemas.microsoft.com/office/drawing/2014/main" id="{8593337A-7188-48D3-ABC0-411BA443AD3A}"/>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575AAF5F-BF8C-46FD-97AE-DECF27BBA078}"/>
              </a:ext>
            </a:extLst>
          </p:cNvPr>
          <p:cNvSpPr txBox="1"/>
          <p:nvPr/>
        </p:nvSpPr>
        <p:spPr>
          <a:xfrm>
            <a:off x="34491" y="46026"/>
            <a:ext cx="4144229" cy="369332"/>
          </a:xfrm>
          <a:prstGeom prst="rect">
            <a:avLst/>
          </a:prstGeom>
          <a:noFill/>
        </p:spPr>
        <p:txBody>
          <a:bodyPr wrap="square" rtlCol="0">
            <a:spAutoFit/>
          </a:bodyPr>
          <a:lstStyle/>
          <a:p>
            <a:r>
              <a:rPr lang="en-US" b="1" dirty="0"/>
              <a:t>DEEP LEARNING</a:t>
            </a:r>
          </a:p>
        </p:txBody>
      </p:sp>
      <p:pic>
        <p:nvPicPr>
          <p:cNvPr id="5" name="6 Imagen">
            <a:extLst>
              <a:ext uri="{FF2B5EF4-FFF2-40B4-BE49-F238E27FC236}">
                <a16:creationId xmlns:a16="http://schemas.microsoft.com/office/drawing/2014/main" id="{C5E2D138-C6B1-4643-A2A0-204686C0CD6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grpSp>
        <p:nvGrpSpPr>
          <p:cNvPr id="7" name="Group 6">
            <a:extLst>
              <a:ext uri="{FF2B5EF4-FFF2-40B4-BE49-F238E27FC236}">
                <a16:creationId xmlns:a16="http://schemas.microsoft.com/office/drawing/2014/main" id="{52014F2B-19CE-44D6-A779-DDCC5B3E7F84}"/>
              </a:ext>
            </a:extLst>
          </p:cNvPr>
          <p:cNvGrpSpPr/>
          <p:nvPr/>
        </p:nvGrpSpPr>
        <p:grpSpPr>
          <a:xfrm>
            <a:off x="744132" y="1168187"/>
            <a:ext cx="7958434" cy="4719937"/>
            <a:chOff x="744132" y="1168187"/>
            <a:chExt cx="7958434" cy="4719937"/>
          </a:xfrm>
        </p:grpSpPr>
        <p:pic>
          <p:nvPicPr>
            <p:cNvPr id="2" name="Picture 1">
              <a:extLst>
                <a:ext uri="{FF2B5EF4-FFF2-40B4-BE49-F238E27FC236}">
                  <a16:creationId xmlns:a16="http://schemas.microsoft.com/office/drawing/2014/main" id="{C5D857BF-D474-49C6-A9BC-1D44E75678AD}"/>
                </a:ext>
              </a:extLst>
            </p:cNvPr>
            <p:cNvPicPr>
              <a:picLocks noChangeAspect="1"/>
            </p:cNvPicPr>
            <p:nvPr/>
          </p:nvPicPr>
          <p:blipFill rotWithShape="1">
            <a:blip r:embed="rId3"/>
            <a:srcRect l="17754" t="19565" r="15290" b="16899"/>
            <a:stretch/>
          </p:blipFill>
          <p:spPr>
            <a:xfrm>
              <a:off x="744132" y="1168187"/>
              <a:ext cx="7958434" cy="4719937"/>
            </a:xfrm>
            <a:prstGeom prst="rect">
              <a:avLst/>
            </a:prstGeom>
          </p:spPr>
        </p:pic>
        <p:sp>
          <p:nvSpPr>
            <p:cNvPr id="6" name="Rectangle 5">
              <a:extLst>
                <a:ext uri="{FF2B5EF4-FFF2-40B4-BE49-F238E27FC236}">
                  <a16:creationId xmlns:a16="http://schemas.microsoft.com/office/drawing/2014/main" id="{487A8870-1F64-42DC-A7D5-FF9465A18410}"/>
                </a:ext>
              </a:extLst>
            </p:cNvPr>
            <p:cNvSpPr/>
            <p:nvPr/>
          </p:nvSpPr>
          <p:spPr>
            <a:xfrm>
              <a:off x="6583680" y="1355834"/>
              <a:ext cx="1415063" cy="756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12958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26E989-559E-4315-BE45-17CAFFDCD3F8}"/>
              </a:ext>
            </a:extLst>
          </p:cNvPr>
          <p:cNvPicPr>
            <a:picLocks noChangeAspect="1"/>
          </p:cNvPicPr>
          <p:nvPr/>
        </p:nvPicPr>
        <p:blipFill>
          <a:blip r:embed="rId2"/>
          <a:stretch>
            <a:fillRect/>
          </a:stretch>
        </p:blipFill>
        <p:spPr>
          <a:xfrm>
            <a:off x="2121293" y="0"/>
            <a:ext cx="4901414" cy="6858000"/>
          </a:xfrm>
          <a:prstGeom prst="rect">
            <a:avLst/>
          </a:prstGeom>
        </p:spPr>
      </p:pic>
    </p:spTree>
    <p:extLst>
      <p:ext uri="{BB962C8B-B14F-4D97-AF65-F5344CB8AC3E}">
        <p14:creationId xmlns:p14="http://schemas.microsoft.com/office/powerpoint/2010/main" val="34794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1"/>
          <p:cNvSpPr txBox="1">
            <a:spLocks noGrp="1"/>
          </p:cNvSpPr>
          <p:nvPr>
            <p:ph type="title"/>
          </p:nvPr>
        </p:nvSpPr>
        <p:spPr>
          <a:xfrm>
            <a:off x="166800" y="857249"/>
            <a:ext cx="8229600" cy="663900"/>
          </a:xfrm>
          <a:prstGeom prst="rect">
            <a:avLst/>
          </a:prstGeom>
        </p:spPr>
        <p:txBody>
          <a:bodyPr spcFirstLastPara="1" vert="horz" wrap="square" lIns="91425" tIns="91425" rIns="91425" bIns="91425" rtlCol="0" anchor="t" anchorCtr="0">
            <a:noAutofit/>
          </a:bodyPr>
          <a:lstStyle/>
          <a:p>
            <a:r>
              <a:rPr lang="en"/>
              <a:t>Data Science Lifecycle (Informally)</a:t>
            </a:r>
            <a:endParaRPr/>
          </a:p>
        </p:txBody>
      </p:sp>
      <p:sp>
        <p:nvSpPr>
          <p:cNvPr id="172" name="Google Shape;172;p31"/>
          <p:cNvSpPr/>
          <p:nvPr/>
        </p:nvSpPr>
        <p:spPr>
          <a:xfrm>
            <a:off x="2564125" y="2082050"/>
            <a:ext cx="585600" cy="5856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3" name="Google Shape;173;p31"/>
          <p:cNvSpPr txBox="1"/>
          <p:nvPr/>
        </p:nvSpPr>
        <p:spPr>
          <a:xfrm>
            <a:off x="1111775" y="1959950"/>
            <a:ext cx="1366200" cy="677400"/>
          </a:xfrm>
          <a:prstGeom prst="rect">
            <a:avLst/>
          </a:prstGeom>
          <a:noFill/>
          <a:ln>
            <a:noFill/>
          </a:ln>
        </p:spPr>
        <p:txBody>
          <a:bodyPr spcFirstLastPara="1" wrap="square" lIns="91425" tIns="91425" rIns="91425" bIns="91425" anchor="t" anchorCtr="0">
            <a:noAutofit/>
          </a:bodyPr>
          <a:lstStyle/>
          <a:p>
            <a:pPr algn="r"/>
            <a:r>
              <a:rPr lang="en" sz="2000">
                <a:latin typeface="Calibri"/>
                <a:ea typeface="Calibri"/>
                <a:cs typeface="Calibri"/>
                <a:sym typeface="Calibri"/>
              </a:rPr>
              <a:t>Ask a Question</a:t>
            </a:r>
            <a:endParaRPr sz="2000">
              <a:latin typeface="Calibri"/>
              <a:ea typeface="Calibri"/>
              <a:cs typeface="Calibri"/>
              <a:sym typeface="Calibri"/>
            </a:endParaRPr>
          </a:p>
        </p:txBody>
      </p:sp>
      <p:cxnSp>
        <p:nvCxnSpPr>
          <p:cNvPr id="174" name="Google Shape;174;p31"/>
          <p:cNvCxnSpPr>
            <a:endCxn id="172" idx="0"/>
          </p:cNvCxnSpPr>
          <p:nvPr/>
        </p:nvCxnSpPr>
        <p:spPr>
          <a:xfrm>
            <a:off x="2856925" y="1649450"/>
            <a:ext cx="0" cy="432600"/>
          </a:xfrm>
          <a:prstGeom prst="straightConnector1">
            <a:avLst/>
          </a:prstGeom>
          <a:noFill/>
          <a:ln w="28575" cap="flat" cmpd="sng">
            <a:solidFill>
              <a:srgbClr val="000000"/>
            </a:solidFill>
            <a:prstDash val="solid"/>
            <a:round/>
            <a:headEnd type="none" w="med" len="med"/>
            <a:tailEnd type="triangle" w="med" len="med"/>
          </a:ln>
        </p:spPr>
      </p:cxnSp>
      <p:cxnSp>
        <p:nvCxnSpPr>
          <p:cNvPr id="175" name="Google Shape;175;p31"/>
          <p:cNvCxnSpPr>
            <a:endCxn id="176" idx="0"/>
          </p:cNvCxnSpPr>
          <p:nvPr/>
        </p:nvCxnSpPr>
        <p:spPr>
          <a:xfrm>
            <a:off x="5401475" y="1649450"/>
            <a:ext cx="0" cy="432600"/>
          </a:xfrm>
          <a:prstGeom prst="straightConnector1">
            <a:avLst/>
          </a:prstGeom>
          <a:noFill/>
          <a:ln w="28575" cap="flat" cmpd="sng">
            <a:solidFill>
              <a:srgbClr val="000000"/>
            </a:solidFill>
            <a:prstDash val="solid"/>
            <a:round/>
            <a:headEnd type="none" w="med" len="med"/>
            <a:tailEnd type="triangle" w="med" len="med"/>
          </a:ln>
        </p:spPr>
      </p:cxnSp>
      <p:grpSp>
        <p:nvGrpSpPr>
          <p:cNvPr id="177" name="Google Shape;177;p31"/>
          <p:cNvGrpSpPr/>
          <p:nvPr/>
        </p:nvGrpSpPr>
        <p:grpSpPr>
          <a:xfrm>
            <a:off x="3149726" y="1959950"/>
            <a:ext cx="3990425" cy="707700"/>
            <a:chOff x="3149725" y="1102700"/>
            <a:chExt cx="3990425" cy="707700"/>
          </a:xfrm>
        </p:grpSpPr>
        <p:sp>
          <p:nvSpPr>
            <p:cNvPr id="176" name="Google Shape;176;p31"/>
            <p:cNvSpPr/>
            <p:nvPr/>
          </p:nvSpPr>
          <p:spPr>
            <a:xfrm>
              <a:off x="5108675" y="1224800"/>
              <a:ext cx="585600" cy="5856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8" name="Google Shape;178;p31"/>
            <p:cNvSpPr txBox="1"/>
            <p:nvPr/>
          </p:nvSpPr>
          <p:spPr>
            <a:xfrm>
              <a:off x="5983650" y="1102700"/>
              <a:ext cx="1156500" cy="677400"/>
            </a:xfrm>
            <a:prstGeom prst="rect">
              <a:avLst/>
            </a:prstGeom>
            <a:noFill/>
            <a:ln>
              <a:noFill/>
            </a:ln>
          </p:spPr>
          <p:txBody>
            <a:bodyPr spcFirstLastPara="1" wrap="square" lIns="91425" tIns="91425" rIns="91425" bIns="91425" anchor="t" anchorCtr="0">
              <a:noAutofit/>
            </a:bodyPr>
            <a:lstStyle/>
            <a:p>
              <a:r>
                <a:rPr lang="en" sz="2000">
                  <a:latin typeface="Calibri"/>
                  <a:ea typeface="Calibri"/>
                  <a:cs typeface="Calibri"/>
                  <a:sym typeface="Calibri"/>
                </a:rPr>
                <a:t>Obtain Data</a:t>
              </a:r>
              <a:endParaRPr sz="2000">
                <a:latin typeface="Calibri"/>
                <a:ea typeface="Calibri"/>
                <a:cs typeface="Calibri"/>
                <a:sym typeface="Calibri"/>
              </a:endParaRPr>
            </a:p>
          </p:txBody>
        </p:sp>
        <p:cxnSp>
          <p:nvCxnSpPr>
            <p:cNvPr id="179" name="Google Shape;179;p31"/>
            <p:cNvCxnSpPr>
              <a:stCxn id="172" idx="6"/>
              <a:endCxn id="176" idx="2"/>
            </p:cNvCxnSpPr>
            <p:nvPr/>
          </p:nvCxnSpPr>
          <p:spPr>
            <a:xfrm>
              <a:off x="3149725" y="1517600"/>
              <a:ext cx="1959000" cy="0"/>
            </a:xfrm>
            <a:prstGeom prst="straightConnector1">
              <a:avLst/>
            </a:prstGeom>
            <a:noFill/>
            <a:ln w="28575" cap="flat" cmpd="sng">
              <a:solidFill>
                <a:srgbClr val="000000"/>
              </a:solidFill>
              <a:prstDash val="solid"/>
              <a:round/>
              <a:headEnd type="none" w="med" len="med"/>
              <a:tailEnd type="triangle" w="med" len="med"/>
            </a:ln>
          </p:spPr>
        </p:cxnSp>
      </p:grpSp>
      <p:grpSp>
        <p:nvGrpSpPr>
          <p:cNvPr id="180" name="Google Shape;180;p31"/>
          <p:cNvGrpSpPr/>
          <p:nvPr/>
        </p:nvGrpSpPr>
        <p:grpSpPr>
          <a:xfrm>
            <a:off x="5108676" y="2667650"/>
            <a:ext cx="2124375" cy="1963800"/>
            <a:chOff x="5108675" y="1810400"/>
            <a:chExt cx="2124375" cy="1963800"/>
          </a:xfrm>
        </p:grpSpPr>
        <p:grpSp>
          <p:nvGrpSpPr>
            <p:cNvPr id="181" name="Google Shape;181;p31"/>
            <p:cNvGrpSpPr/>
            <p:nvPr/>
          </p:nvGrpSpPr>
          <p:grpSpPr>
            <a:xfrm>
              <a:off x="5108675" y="3066500"/>
              <a:ext cx="2124375" cy="707700"/>
              <a:chOff x="5108675" y="3066500"/>
              <a:chExt cx="2124375" cy="707700"/>
            </a:xfrm>
          </p:grpSpPr>
          <p:sp>
            <p:nvSpPr>
              <p:cNvPr id="182" name="Google Shape;182;p31"/>
              <p:cNvSpPr/>
              <p:nvPr/>
            </p:nvSpPr>
            <p:spPr>
              <a:xfrm>
                <a:off x="5108675" y="3188600"/>
                <a:ext cx="585600" cy="5856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3" name="Google Shape;183;p31"/>
              <p:cNvSpPr txBox="1"/>
              <p:nvPr/>
            </p:nvSpPr>
            <p:spPr>
              <a:xfrm>
                <a:off x="5749850" y="3066500"/>
                <a:ext cx="1483200" cy="677400"/>
              </a:xfrm>
              <a:prstGeom prst="rect">
                <a:avLst/>
              </a:prstGeom>
              <a:noFill/>
              <a:ln>
                <a:noFill/>
              </a:ln>
            </p:spPr>
            <p:txBody>
              <a:bodyPr spcFirstLastPara="1" wrap="square" lIns="91425" tIns="91425" rIns="91425" bIns="91425" anchor="t" anchorCtr="0">
                <a:noAutofit/>
              </a:bodyPr>
              <a:lstStyle/>
              <a:p>
                <a:r>
                  <a:rPr lang="en" sz="2000">
                    <a:latin typeface="Calibri"/>
                    <a:ea typeface="Calibri"/>
                    <a:cs typeface="Calibri"/>
                    <a:sym typeface="Calibri"/>
                  </a:rPr>
                  <a:t>Understand the Data</a:t>
                </a:r>
                <a:endParaRPr sz="2000">
                  <a:latin typeface="Calibri"/>
                  <a:ea typeface="Calibri"/>
                  <a:cs typeface="Calibri"/>
                  <a:sym typeface="Calibri"/>
                </a:endParaRPr>
              </a:p>
            </p:txBody>
          </p:sp>
        </p:grpSp>
        <p:cxnSp>
          <p:nvCxnSpPr>
            <p:cNvPr id="184" name="Google Shape;184;p31"/>
            <p:cNvCxnSpPr>
              <a:stCxn id="176" idx="4"/>
              <a:endCxn id="182" idx="0"/>
            </p:cNvCxnSpPr>
            <p:nvPr/>
          </p:nvCxnSpPr>
          <p:spPr>
            <a:xfrm>
              <a:off x="5401475" y="1810400"/>
              <a:ext cx="0" cy="1378200"/>
            </a:xfrm>
            <a:prstGeom prst="straightConnector1">
              <a:avLst/>
            </a:prstGeom>
            <a:noFill/>
            <a:ln w="28575" cap="flat" cmpd="sng">
              <a:solidFill>
                <a:srgbClr val="000000"/>
              </a:solidFill>
              <a:prstDash val="solid"/>
              <a:round/>
              <a:headEnd type="none" w="med" len="med"/>
              <a:tailEnd type="triangle" w="med" len="med"/>
            </a:ln>
          </p:spPr>
        </p:cxnSp>
      </p:grpSp>
      <p:cxnSp>
        <p:nvCxnSpPr>
          <p:cNvPr id="185" name="Google Shape;185;p31"/>
          <p:cNvCxnSpPr>
            <a:stCxn id="182" idx="1"/>
            <a:endCxn id="172" idx="5"/>
          </p:cNvCxnSpPr>
          <p:nvPr/>
        </p:nvCxnSpPr>
        <p:spPr>
          <a:xfrm rot="10800000">
            <a:off x="3063834" y="2581809"/>
            <a:ext cx="2130600" cy="1549800"/>
          </a:xfrm>
          <a:prstGeom prst="straightConnector1">
            <a:avLst/>
          </a:prstGeom>
          <a:noFill/>
          <a:ln w="28575" cap="flat" cmpd="sng">
            <a:solidFill>
              <a:srgbClr val="000000"/>
            </a:solidFill>
            <a:prstDash val="solid"/>
            <a:round/>
            <a:headEnd type="none" w="med" len="med"/>
            <a:tailEnd type="triangle" w="med" len="med"/>
          </a:ln>
        </p:spPr>
      </p:cxnSp>
      <p:grpSp>
        <p:nvGrpSpPr>
          <p:cNvPr id="186" name="Google Shape;186;p31"/>
          <p:cNvGrpSpPr/>
          <p:nvPr/>
        </p:nvGrpSpPr>
        <p:grpSpPr>
          <a:xfrm>
            <a:off x="803675" y="3923750"/>
            <a:ext cx="4305000" cy="707700"/>
            <a:chOff x="803675" y="3066500"/>
            <a:chExt cx="4305000" cy="707700"/>
          </a:xfrm>
        </p:grpSpPr>
        <p:sp>
          <p:nvSpPr>
            <p:cNvPr id="187" name="Google Shape;187;p31"/>
            <p:cNvSpPr/>
            <p:nvPr/>
          </p:nvSpPr>
          <p:spPr>
            <a:xfrm>
              <a:off x="2564125" y="3188600"/>
              <a:ext cx="585600" cy="5856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8" name="Google Shape;188;p31"/>
            <p:cNvSpPr txBox="1"/>
            <p:nvPr/>
          </p:nvSpPr>
          <p:spPr>
            <a:xfrm>
              <a:off x="803675" y="3066500"/>
              <a:ext cx="1674300" cy="677400"/>
            </a:xfrm>
            <a:prstGeom prst="rect">
              <a:avLst/>
            </a:prstGeom>
            <a:noFill/>
            <a:ln>
              <a:noFill/>
            </a:ln>
          </p:spPr>
          <p:txBody>
            <a:bodyPr spcFirstLastPara="1" wrap="square" lIns="91425" tIns="91425" rIns="91425" bIns="91425" anchor="t" anchorCtr="0">
              <a:noAutofit/>
            </a:bodyPr>
            <a:lstStyle/>
            <a:p>
              <a:pPr algn="r"/>
              <a:r>
                <a:rPr lang="en" sz="2000">
                  <a:latin typeface="Calibri"/>
                  <a:ea typeface="Calibri"/>
                  <a:cs typeface="Calibri"/>
                  <a:sym typeface="Calibri"/>
                </a:rPr>
                <a:t>Understand the World</a:t>
              </a:r>
              <a:endParaRPr sz="2000">
                <a:latin typeface="Calibri"/>
                <a:ea typeface="Calibri"/>
                <a:cs typeface="Calibri"/>
                <a:sym typeface="Calibri"/>
              </a:endParaRPr>
            </a:p>
          </p:txBody>
        </p:sp>
        <p:cxnSp>
          <p:nvCxnSpPr>
            <p:cNvPr id="189" name="Google Shape;189;p31"/>
            <p:cNvCxnSpPr>
              <a:stCxn id="182" idx="2"/>
              <a:endCxn id="187" idx="6"/>
            </p:cNvCxnSpPr>
            <p:nvPr/>
          </p:nvCxnSpPr>
          <p:spPr>
            <a:xfrm rot="10800000">
              <a:off x="3149675" y="3481400"/>
              <a:ext cx="1959000" cy="0"/>
            </a:xfrm>
            <a:prstGeom prst="straightConnector1">
              <a:avLst/>
            </a:prstGeom>
            <a:noFill/>
            <a:ln w="28575" cap="flat" cmpd="sng">
              <a:solidFill>
                <a:srgbClr val="000000"/>
              </a:solidFill>
              <a:prstDash val="solid"/>
              <a:round/>
              <a:headEnd type="none" w="med" len="med"/>
              <a:tailEnd type="triangle" w="med" len="med"/>
            </a:ln>
          </p:spPr>
        </p:cxnSp>
      </p:grpSp>
      <p:cxnSp>
        <p:nvCxnSpPr>
          <p:cNvPr id="190" name="Google Shape;190;p31"/>
          <p:cNvCxnSpPr>
            <a:stCxn id="187" idx="0"/>
            <a:endCxn id="172" idx="4"/>
          </p:cNvCxnSpPr>
          <p:nvPr/>
        </p:nvCxnSpPr>
        <p:spPr>
          <a:xfrm rot="10800000">
            <a:off x="2856925" y="2667650"/>
            <a:ext cx="0" cy="1378200"/>
          </a:xfrm>
          <a:prstGeom prst="straightConnector1">
            <a:avLst/>
          </a:prstGeom>
          <a:noFill/>
          <a:ln w="28575" cap="flat" cmpd="sng">
            <a:solidFill>
              <a:srgbClr val="000000"/>
            </a:solidFill>
            <a:prstDash val="solid"/>
            <a:round/>
            <a:headEnd type="none" w="med" len="med"/>
            <a:tailEnd type="triangle" w="med" len="med"/>
          </a:ln>
        </p:spPr>
      </p:cxnSp>
      <p:grpSp>
        <p:nvGrpSpPr>
          <p:cNvPr id="191" name="Google Shape;191;p31"/>
          <p:cNvGrpSpPr/>
          <p:nvPr/>
        </p:nvGrpSpPr>
        <p:grpSpPr>
          <a:xfrm>
            <a:off x="2856926" y="4631450"/>
            <a:ext cx="3285475" cy="1139700"/>
            <a:chOff x="2856925" y="3774200"/>
            <a:chExt cx="3285475" cy="1139700"/>
          </a:xfrm>
        </p:grpSpPr>
        <p:sp>
          <p:nvSpPr>
            <p:cNvPr id="192" name="Google Shape;192;p31"/>
            <p:cNvSpPr txBox="1"/>
            <p:nvPr/>
          </p:nvSpPr>
          <p:spPr>
            <a:xfrm>
              <a:off x="3938000" y="4236500"/>
              <a:ext cx="2204400" cy="677400"/>
            </a:xfrm>
            <a:prstGeom prst="rect">
              <a:avLst/>
            </a:prstGeom>
            <a:noFill/>
            <a:ln>
              <a:noFill/>
            </a:ln>
          </p:spPr>
          <p:txBody>
            <a:bodyPr spcFirstLastPara="1" wrap="square" lIns="91425" tIns="91425" rIns="91425" bIns="91425" anchor="t" anchorCtr="0">
              <a:noAutofit/>
            </a:bodyPr>
            <a:lstStyle/>
            <a:p>
              <a:r>
                <a:rPr lang="en" sz="2000">
                  <a:latin typeface="Calibri"/>
                  <a:ea typeface="Calibri"/>
                  <a:cs typeface="Calibri"/>
                  <a:sym typeface="Calibri"/>
                </a:rPr>
                <a:t>Reports, Decisions, and Solutions</a:t>
              </a:r>
              <a:endParaRPr sz="2000">
                <a:latin typeface="Calibri"/>
                <a:ea typeface="Calibri"/>
                <a:cs typeface="Calibri"/>
                <a:sym typeface="Calibri"/>
              </a:endParaRPr>
            </a:p>
          </p:txBody>
        </p:sp>
        <p:cxnSp>
          <p:nvCxnSpPr>
            <p:cNvPr id="193" name="Google Shape;193;p31"/>
            <p:cNvCxnSpPr>
              <a:stCxn id="187" idx="4"/>
              <a:endCxn id="192" idx="1"/>
            </p:cNvCxnSpPr>
            <p:nvPr/>
          </p:nvCxnSpPr>
          <p:spPr>
            <a:xfrm rot="-5400000" flipH="1">
              <a:off x="2997025" y="3634100"/>
              <a:ext cx="801000" cy="1081200"/>
            </a:xfrm>
            <a:prstGeom prst="bentConnector2">
              <a:avLst/>
            </a:prstGeom>
            <a:noFill/>
            <a:ln w="28575" cap="flat" cmpd="sng">
              <a:solidFill>
                <a:srgbClr val="000000"/>
              </a:solidFill>
              <a:prstDash val="solid"/>
              <a:round/>
              <a:headEnd type="none" w="med" len="med"/>
              <a:tailEnd type="triangle" w="med" len="med"/>
            </a:ln>
          </p:spPr>
        </p:cxnSp>
      </p:grpSp>
      <p:sp>
        <p:nvSpPr>
          <p:cNvPr id="195" name="Google Shape;195;p31"/>
          <p:cNvSpPr txBox="1"/>
          <p:nvPr/>
        </p:nvSpPr>
        <p:spPr>
          <a:xfrm>
            <a:off x="5348023" y="4035777"/>
            <a:ext cx="288000" cy="276300"/>
          </a:xfrm>
          <a:prstGeom prst="rect">
            <a:avLst/>
          </a:prstGeom>
          <a:noFill/>
          <a:ln>
            <a:noFill/>
          </a:ln>
        </p:spPr>
        <p:txBody>
          <a:bodyPr spcFirstLastPara="1" wrap="square" lIns="91425" tIns="91425" rIns="91425" bIns="91425" anchor="t" anchorCtr="0">
            <a:noAutofit/>
          </a:bodyPr>
          <a:lstStyle/>
          <a:p>
            <a:endParaRPr/>
          </a:p>
        </p:txBody>
      </p:sp>
      <p:sp>
        <p:nvSpPr>
          <p:cNvPr id="196" name="Google Shape;196;p31"/>
          <p:cNvSpPr txBox="1"/>
          <p:nvPr/>
        </p:nvSpPr>
        <p:spPr>
          <a:xfrm>
            <a:off x="5481790" y="2420783"/>
            <a:ext cx="161100" cy="281400"/>
          </a:xfrm>
          <a:prstGeom prst="rect">
            <a:avLst/>
          </a:prstGeom>
          <a:noFill/>
          <a:ln>
            <a:noFill/>
          </a:ln>
        </p:spPr>
        <p:txBody>
          <a:bodyPr spcFirstLastPara="1" wrap="square" lIns="91425" tIns="91425" rIns="91425" bIns="91425" anchor="t" anchorCtr="0">
            <a:noAutofit/>
          </a:bodyPr>
          <a:lstStyle/>
          <a:p>
            <a:endParaRPr/>
          </a:p>
        </p:txBody>
      </p:sp>
      <p:cxnSp>
        <p:nvCxnSpPr>
          <p:cNvPr id="197" name="Google Shape;197;p31"/>
          <p:cNvCxnSpPr>
            <a:stCxn id="195" idx="3"/>
            <a:endCxn id="196" idx="3"/>
          </p:cNvCxnSpPr>
          <p:nvPr/>
        </p:nvCxnSpPr>
        <p:spPr>
          <a:xfrm rot="10800000" flipH="1">
            <a:off x="5636023" y="2561427"/>
            <a:ext cx="6900" cy="1612500"/>
          </a:xfrm>
          <a:prstGeom prst="curvedConnector3">
            <a:avLst>
              <a:gd name="adj1" fmla="val 3550600"/>
            </a:avLst>
          </a:prstGeom>
          <a:noFill/>
          <a:ln w="28575" cap="flat" cmpd="sng">
            <a:solidFill>
              <a:srgbClr val="000000"/>
            </a:solidFill>
            <a:prstDash val="solid"/>
            <a:round/>
            <a:headEnd type="none" w="med" len="med"/>
            <a:tailEnd type="triangle" w="med" len="med"/>
          </a:ln>
        </p:spPr>
      </p:cxnSp>
      <p:pic>
        <p:nvPicPr>
          <p:cNvPr id="29" name="6 Imagen">
            <a:extLst>
              <a:ext uri="{FF2B5EF4-FFF2-40B4-BE49-F238E27FC236}">
                <a16:creationId xmlns:a16="http://schemas.microsoft.com/office/drawing/2014/main" id="{C4B254E1-901B-42D4-BE6C-F881783FC32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30" name="Conector recto 2">
            <a:extLst>
              <a:ext uri="{FF2B5EF4-FFF2-40B4-BE49-F238E27FC236}">
                <a16:creationId xmlns:a16="http://schemas.microsoft.com/office/drawing/2014/main" id="{D7613E05-C6DC-46C4-8D13-22FB01AF045E}"/>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31" name="Text Box 2">
            <a:extLst>
              <a:ext uri="{FF2B5EF4-FFF2-40B4-BE49-F238E27FC236}">
                <a16:creationId xmlns:a16="http://schemas.microsoft.com/office/drawing/2014/main" id="{51A3EF8A-6A0E-4A13-97AF-7461A4077FCB}"/>
              </a:ext>
            </a:extLst>
          </p:cNvPr>
          <p:cNvSpPr txBox="1">
            <a:spLocks noChangeArrowheads="1"/>
          </p:cNvSpPr>
          <p:nvPr/>
        </p:nvSpPr>
        <p:spPr bwMode="auto">
          <a:xfrm>
            <a:off x="0" y="59281"/>
            <a:ext cx="1677319" cy="400110"/>
          </a:xfrm>
          <a:prstGeom prst="rect">
            <a:avLst/>
          </a:prstGeom>
          <a:noFill/>
        </p:spPr>
        <p:txBody>
          <a:bodyPr wrap="none" rtlCol="0">
            <a:spAutoFit/>
          </a:bodyPr>
          <a:lstStyle>
            <a:defPPr>
              <a:defRPr lang="es-ES"/>
            </a:defPPr>
            <a:lvl1pPr>
              <a:defRPr sz="2800" b="1"/>
            </a:lvl1pPr>
          </a:lstStyle>
          <a:p>
            <a:r>
              <a:rPr lang="es-ES" sz="2000" dirty="0"/>
              <a:t>DATA </a:t>
            </a:r>
            <a:r>
              <a:rPr lang="es-ES" sz="2000" dirty="0" err="1"/>
              <a:t>SCIENCE</a:t>
            </a:r>
            <a:endParaRPr lang="es-ES" sz="2000" dirty="0"/>
          </a:p>
        </p:txBody>
      </p:sp>
    </p:spTree>
    <p:extLst>
      <p:ext uri="{BB962C8B-B14F-4D97-AF65-F5344CB8AC3E}">
        <p14:creationId xmlns:p14="http://schemas.microsoft.com/office/powerpoint/2010/main" val="229208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1"/>
                                        <p:tgtEl>
                                          <p:spTgt spid="1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fade">
                                      <p:cBhvr>
                                        <p:cTn id="12" dur="1"/>
                                        <p:tgtEl>
                                          <p:spTgt spid="1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0"/>
                                        </p:tgtEl>
                                        <p:attrNameLst>
                                          <p:attrName>style.visibility</p:attrName>
                                        </p:attrNameLst>
                                      </p:cBhvr>
                                      <p:to>
                                        <p:strVal val="visible"/>
                                      </p:to>
                                    </p:set>
                                    <p:animEffect transition="in" filter="fade">
                                      <p:cBhvr>
                                        <p:cTn id="17" dur="1"/>
                                        <p:tgtEl>
                                          <p:spTgt spid="18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7"/>
                                        </p:tgtEl>
                                        <p:attrNameLst>
                                          <p:attrName>style.visibility</p:attrName>
                                        </p:attrNameLst>
                                      </p:cBhvr>
                                      <p:to>
                                        <p:strVal val="visible"/>
                                      </p:to>
                                    </p:set>
                                    <p:animEffect transition="in" filter="fade">
                                      <p:cBhvr>
                                        <p:cTn id="22" dur="1"/>
                                        <p:tgtEl>
                                          <p:spTgt spid="19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5"/>
                                        </p:tgtEl>
                                        <p:attrNameLst>
                                          <p:attrName>style.visibility</p:attrName>
                                        </p:attrNameLst>
                                      </p:cBhvr>
                                      <p:to>
                                        <p:strVal val="visible"/>
                                      </p:to>
                                    </p:set>
                                    <p:animEffect transition="in" filter="fade">
                                      <p:cBhvr>
                                        <p:cTn id="27" dur="1"/>
                                        <p:tgtEl>
                                          <p:spTgt spid="18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6"/>
                                        </p:tgtEl>
                                        <p:attrNameLst>
                                          <p:attrName>style.visibility</p:attrName>
                                        </p:attrNameLst>
                                      </p:cBhvr>
                                      <p:to>
                                        <p:strVal val="visible"/>
                                      </p:to>
                                    </p:set>
                                    <p:animEffect transition="in" filter="fade">
                                      <p:cBhvr>
                                        <p:cTn id="32" dur="1"/>
                                        <p:tgtEl>
                                          <p:spTgt spid="18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1"/>
                                        </p:tgtEl>
                                        <p:attrNameLst>
                                          <p:attrName>style.visibility</p:attrName>
                                        </p:attrNameLst>
                                      </p:cBhvr>
                                      <p:to>
                                        <p:strVal val="visible"/>
                                      </p:to>
                                    </p:set>
                                    <p:animEffect transition="in" filter="fade">
                                      <p:cBhvr>
                                        <p:cTn id="37" dur="1"/>
                                        <p:tgtEl>
                                          <p:spTgt spid="19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0"/>
                                        </p:tgtEl>
                                        <p:attrNameLst>
                                          <p:attrName>style.visibility</p:attrName>
                                        </p:attrNameLst>
                                      </p:cBhvr>
                                      <p:to>
                                        <p:strVal val="visible"/>
                                      </p:to>
                                    </p:set>
                                    <p:animEffect transition="in" filter="fade">
                                      <p:cBhvr>
                                        <p:cTn id="42" dur="1"/>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2"/>
          <p:cNvSpPr txBox="1">
            <a:spLocks noGrp="1"/>
          </p:cNvSpPr>
          <p:nvPr>
            <p:ph type="title"/>
          </p:nvPr>
        </p:nvSpPr>
        <p:spPr>
          <a:xfrm>
            <a:off x="166800" y="857249"/>
            <a:ext cx="8229600" cy="663900"/>
          </a:xfrm>
          <a:prstGeom prst="rect">
            <a:avLst/>
          </a:prstGeom>
        </p:spPr>
        <p:txBody>
          <a:bodyPr spcFirstLastPara="1" vert="horz" wrap="square" lIns="91425" tIns="91425" rIns="91425" bIns="91425" rtlCol="0" anchor="t" anchorCtr="0">
            <a:noAutofit/>
          </a:bodyPr>
          <a:lstStyle/>
          <a:p>
            <a:r>
              <a:rPr lang="en"/>
              <a:t>Data Science Lifecycle</a:t>
            </a:r>
            <a:endParaRPr/>
          </a:p>
        </p:txBody>
      </p:sp>
      <p:sp>
        <p:nvSpPr>
          <p:cNvPr id="203" name="Google Shape;203;p32"/>
          <p:cNvSpPr/>
          <p:nvPr/>
        </p:nvSpPr>
        <p:spPr>
          <a:xfrm>
            <a:off x="2564125" y="2082050"/>
            <a:ext cx="585600" cy="5856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4" name="Google Shape;204;p32"/>
          <p:cNvSpPr txBox="1"/>
          <p:nvPr/>
        </p:nvSpPr>
        <p:spPr>
          <a:xfrm>
            <a:off x="166800" y="1959950"/>
            <a:ext cx="2310900" cy="677400"/>
          </a:xfrm>
          <a:prstGeom prst="rect">
            <a:avLst/>
          </a:prstGeom>
          <a:noFill/>
          <a:ln>
            <a:noFill/>
          </a:ln>
        </p:spPr>
        <p:txBody>
          <a:bodyPr spcFirstLastPara="1" wrap="square" lIns="91425" tIns="91425" rIns="91425" bIns="91425" anchor="t" anchorCtr="0">
            <a:noAutofit/>
          </a:bodyPr>
          <a:lstStyle/>
          <a:p>
            <a:pPr algn="r"/>
            <a:r>
              <a:rPr lang="en" sz="2000">
                <a:latin typeface="Calibri"/>
                <a:ea typeface="Calibri"/>
                <a:cs typeface="Calibri"/>
                <a:sym typeface="Calibri"/>
              </a:rPr>
              <a:t>Formulate Question or Problem</a:t>
            </a:r>
            <a:endParaRPr sz="2000">
              <a:latin typeface="Calibri"/>
              <a:ea typeface="Calibri"/>
              <a:cs typeface="Calibri"/>
              <a:sym typeface="Calibri"/>
            </a:endParaRPr>
          </a:p>
        </p:txBody>
      </p:sp>
      <p:cxnSp>
        <p:nvCxnSpPr>
          <p:cNvPr id="205" name="Google Shape;205;p32"/>
          <p:cNvCxnSpPr>
            <a:endCxn id="203" idx="0"/>
          </p:cNvCxnSpPr>
          <p:nvPr/>
        </p:nvCxnSpPr>
        <p:spPr>
          <a:xfrm>
            <a:off x="2856925" y="1649450"/>
            <a:ext cx="0" cy="432600"/>
          </a:xfrm>
          <a:prstGeom prst="straightConnector1">
            <a:avLst/>
          </a:prstGeom>
          <a:noFill/>
          <a:ln w="28575" cap="flat" cmpd="sng">
            <a:solidFill>
              <a:srgbClr val="000000"/>
            </a:solidFill>
            <a:prstDash val="solid"/>
            <a:round/>
            <a:headEnd type="none" w="med" len="med"/>
            <a:tailEnd type="triangle" w="med" len="med"/>
          </a:ln>
        </p:spPr>
      </p:cxnSp>
      <p:cxnSp>
        <p:nvCxnSpPr>
          <p:cNvPr id="206" name="Google Shape;206;p32"/>
          <p:cNvCxnSpPr>
            <a:endCxn id="207" idx="0"/>
          </p:cNvCxnSpPr>
          <p:nvPr/>
        </p:nvCxnSpPr>
        <p:spPr>
          <a:xfrm>
            <a:off x="5401475" y="1649450"/>
            <a:ext cx="0" cy="432600"/>
          </a:xfrm>
          <a:prstGeom prst="straightConnector1">
            <a:avLst/>
          </a:prstGeom>
          <a:noFill/>
          <a:ln w="28575" cap="flat" cmpd="sng">
            <a:solidFill>
              <a:srgbClr val="000000"/>
            </a:solidFill>
            <a:prstDash val="solid"/>
            <a:round/>
            <a:headEnd type="none" w="med" len="med"/>
            <a:tailEnd type="triangle" w="med" len="med"/>
          </a:ln>
        </p:spPr>
      </p:cxnSp>
      <p:grpSp>
        <p:nvGrpSpPr>
          <p:cNvPr id="208" name="Google Shape;208;p32"/>
          <p:cNvGrpSpPr/>
          <p:nvPr/>
        </p:nvGrpSpPr>
        <p:grpSpPr>
          <a:xfrm>
            <a:off x="3149726" y="1959950"/>
            <a:ext cx="4088525" cy="707700"/>
            <a:chOff x="3149725" y="1102700"/>
            <a:chExt cx="4088525" cy="707700"/>
          </a:xfrm>
        </p:grpSpPr>
        <p:sp>
          <p:nvSpPr>
            <p:cNvPr id="207" name="Google Shape;207;p32"/>
            <p:cNvSpPr/>
            <p:nvPr/>
          </p:nvSpPr>
          <p:spPr>
            <a:xfrm>
              <a:off x="5108675" y="1224800"/>
              <a:ext cx="585600" cy="5856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9" name="Google Shape;209;p32"/>
            <p:cNvSpPr txBox="1"/>
            <p:nvPr/>
          </p:nvSpPr>
          <p:spPr>
            <a:xfrm>
              <a:off x="5755050" y="1102700"/>
              <a:ext cx="1483200" cy="677400"/>
            </a:xfrm>
            <a:prstGeom prst="rect">
              <a:avLst/>
            </a:prstGeom>
            <a:noFill/>
            <a:ln>
              <a:noFill/>
            </a:ln>
          </p:spPr>
          <p:txBody>
            <a:bodyPr spcFirstLastPara="1" wrap="square" lIns="91425" tIns="91425" rIns="91425" bIns="91425" anchor="t" anchorCtr="0">
              <a:noAutofit/>
            </a:bodyPr>
            <a:lstStyle/>
            <a:p>
              <a:r>
                <a:rPr lang="en" sz="2000">
                  <a:latin typeface="Calibri"/>
                  <a:ea typeface="Calibri"/>
                  <a:cs typeface="Calibri"/>
                  <a:sym typeface="Calibri"/>
                </a:rPr>
                <a:t>Acquire and Clean Data</a:t>
              </a:r>
              <a:endParaRPr sz="2000">
                <a:latin typeface="Calibri"/>
                <a:ea typeface="Calibri"/>
                <a:cs typeface="Calibri"/>
                <a:sym typeface="Calibri"/>
              </a:endParaRPr>
            </a:p>
          </p:txBody>
        </p:sp>
        <p:cxnSp>
          <p:nvCxnSpPr>
            <p:cNvPr id="210" name="Google Shape;210;p32"/>
            <p:cNvCxnSpPr>
              <a:stCxn id="203" idx="6"/>
              <a:endCxn id="207" idx="2"/>
            </p:cNvCxnSpPr>
            <p:nvPr/>
          </p:nvCxnSpPr>
          <p:spPr>
            <a:xfrm>
              <a:off x="3149725" y="1517600"/>
              <a:ext cx="1959000" cy="0"/>
            </a:xfrm>
            <a:prstGeom prst="straightConnector1">
              <a:avLst/>
            </a:prstGeom>
            <a:noFill/>
            <a:ln w="28575" cap="flat" cmpd="sng">
              <a:solidFill>
                <a:srgbClr val="000000"/>
              </a:solidFill>
              <a:prstDash val="solid"/>
              <a:round/>
              <a:headEnd type="none" w="med" len="med"/>
              <a:tailEnd type="triangle" w="med" len="med"/>
            </a:ln>
          </p:spPr>
        </p:cxnSp>
      </p:grpSp>
      <p:grpSp>
        <p:nvGrpSpPr>
          <p:cNvPr id="211" name="Google Shape;211;p32"/>
          <p:cNvGrpSpPr/>
          <p:nvPr/>
        </p:nvGrpSpPr>
        <p:grpSpPr>
          <a:xfrm>
            <a:off x="5108676" y="2667650"/>
            <a:ext cx="2216475" cy="1963800"/>
            <a:chOff x="5108675" y="1810400"/>
            <a:chExt cx="2216475" cy="1963800"/>
          </a:xfrm>
        </p:grpSpPr>
        <p:grpSp>
          <p:nvGrpSpPr>
            <p:cNvPr id="212" name="Google Shape;212;p32"/>
            <p:cNvGrpSpPr/>
            <p:nvPr/>
          </p:nvGrpSpPr>
          <p:grpSpPr>
            <a:xfrm>
              <a:off x="5108675" y="3066500"/>
              <a:ext cx="2216475" cy="707700"/>
              <a:chOff x="5108675" y="3066500"/>
              <a:chExt cx="2216475" cy="707700"/>
            </a:xfrm>
          </p:grpSpPr>
          <p:sp>
            <p:nvSpPr>
              <p:cNvPr id="213" name="Google Shape;213;p32"/>
              <p:cNvSpPr/>
              <p:nvPr/>
            </p:nvSpPr>
            <p:spPr>
              <a:xfrm>
                <a:off x="5108675" y="3188600"/>
                <a:ext cx="585600" cy="5856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14" name="Google Shape;214;p32"/>
              <p:cNvSpPr txBox="1"/>
              <p:nvPr/>
            </p:nvSpPr>
            <p:spPr>
              <a:xfrm>
                <a:off x="5749850" y="3066500"/>
                <a:ext cx="1575300" cy="677400"/>
              </a:xfrm>
              <a:prstGeom prst="rect">
                <a:avLst/>
              </a:prstGeom>
              <a:noFill/>
              <a:ln>
                <a:noFill/>
              </a:ln>
            </p:spPr>
            <p:txBody>
              <a:bodyPr spcFirstLastPara="1" wrap="square" lIns="91425" tIns="91425" rIns="91425" bIns="91425" anchor="t" anchorCtr="0">
                <a:noAutofit/>
              </a:bodyPr>
              <a:lstStyle/>
              <a:p>
                <a:r>
                  <a:rPr lang="en" sz="2000">
                    <a:latin typeface="Calibri"/>
                    <a:ea typeface="Calibri"/>
                    <a:cs typeface="Calibri"/>
                    <a:sym typeface="Calibri"/>
                  </a:rPr>
                  <a:t>Exploratory Data Analysis</a:t>
                </a:r>
                <a:endParaRPr sz="2000">
                  <a:latin typeface="Calibri"/>
                  <a:ea typeface="Calibri"/>
                  <a:cs typeface="Calibri"/>
                  <a:sym typeface="Calibri"/>
                </a:endParaRPr>
              </a:p>
            </p:txBody>
          </p:sp>
        </p:grpSp>
        <p:cxnSp>
          <p:nvCxnSpPr>
            <p:cNvPr id="215" name="Google Shape;215;p32"/>
            <p:cNvCxnSpPr>
              <a:stCxn id="207" idx="4"/>
              <a:endCxn id="213" idx="0"/>
            </p:cNvCxnSpPr>
            <p:nvPr/>
          </p:nvCxnSpPr>
          <p:spPr>
            <a:xfrm>
              <a:off x="5401475" y="1810400"/>
              <a:ext cx="0" cy="1378200"/>
            </a:xfrm>
            <a:prstGeom prst="straightConnector1">
              <a:avLst/>
            </a:prstGeom>
            <a:noFill/>
            <a:ln w="28575" cap="flat" cmpd="sng">
              <a:solidFill>
                <a:srgbClr val="000000"/>
              </a:solidFill>
              <a:prstDash val="solid"/>
              <a:round/>
              <a:headEnd type="none" w="med" len="med"/>
              <a:tailEnd type="triangle" w="med" len="med"/>
            </a:ln>
          </p:spPr>
        </p:cxnSp>
      </p:grpSp>
      <p:cxnSp>
        <p:nvCxnSpPr>
          <p:cNvPr id="216" name="Google Shape;216;p32"/>
          <p:cNvCxnSpPr>
            <a:stCxn id="213" idx="1"/>
            <a:endCxn id="203" idx="5"/>
          </p:cNvCxnSpPr>
          <p:nvPr/>
        </p:nvCxnSpPr>
        <p:spPr>
          <a:xfrm rot="10800000">
            <a:off x="3063834" y="2581809"/>
            <a:ext cx="2130600" cy="1549800"/>
          </a:xfrm>
          <a:prstGeom prst="straightConnector1">
            <a:avLst/>
          </a:prstGeom>
          <a:noFill/>
          <a:ln w="28575" cap="flat" cmpd="sng">
            <a:solidFill>
              <a:srgbClr val="000000"/>
            </a:solidFill>
            <a:prstDash val="solid"/>
            <a:round/>
            <a:headEnd type="none" w="med" len="med"/>
            <a:tailEnd type="triangle" w="med" len="med"/>
          </a:ln>
        </p:spPr>
      </p:cxnSp>
      <p:sp>
        <p:nvSpPr>
          <p:cNvPr id="217" name="Google Shape;217;p32"/>
          <p:cNvSpPr/>
          <p:nvPr/>
        </p:nvSpPr>
        <p:spPr>
          <a:xfrm>
            <a:off x="2564125" y="4045850"/>
            <a:ext cx="585600" cy="5856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18" name="Google Shape;218;p32"/>
          <p:cNvSpPr txBox="1"/>
          <p:nvPr/>
        </p:nvSpPr>
        <p:spPr>
          <a:xfrm>
            <a:off x="442675" y="3771350"/>
            <a:ext cx="2035200" cy="677400"/>
          </a:xfrm>
          <a:prstGeom prst="rect">
            <a:avLst/>
          </a:prstGeom>
          <a:noFill/>
          <a:ln>
            <a:noFill/>
          </a:ln>
        </p:spPr>
        <p:txBody>
          <a:bodyPr spcFirstLastPara="1" wrap="square" lIns="91425" tIns="91425" rIns="91425" bIns="91425" anchor="t" anchorCtr="0">
            <a:noAutofit/>
          </a:bodyPr>
          <a:lstStyle/>
          <a:p>
            <a:pPr algn="r"/>
            <a:r>
              <a:rPr lang="en" sz="2000">
                <a:latin typeface="Calibri"/>
                <a:ea typeface="Calibri"/>
                <a:cs typeface="Calibri"/>
                <a:sym typeface="Calibri"/>
              </a:rPr>
              <a:t>Draw Conclusions from Predictions and Inference</a:t>
            </a:r>
            <a:endParaRPr sz="2000">
              <a:latin typeface="Calibri"/>
              <a:ea typeface="Calibri"/>
              <a:cs typeface="Calibri"/>
              <a:sym typeface="Calibri"/>
            </a:endParaRPr>
          </a:p>
        </p:txBody>
      </p:sp>
      <p:cxnSp>
        <p:nvCxnSpPr>
          <p:cNvPr id="219" name="Google Shape;219;p32"/>
          <p:cNvCxnSpPr>
            <a:stCxn id="213" idx="2"/>
            <a:endCxn id="217" idx="6"/>
          </p:cNvCxnSpPr>
          <p:nvPr/>
        </p:nvCxnSpPr>
        <p:spPr>
          <a:xfrm rot="10800000">
            <a:off x="3149675" y="4338650"/>
            <a:ext cx="1959000" cy="0"/>
          </a:xfrm>
          <a:prstGeom prst="straightConnector1">
            <a:avLst/>
          </a:prstGeom>
          <a:noFill/>
          <a:ln w="28575" cap="flat" cmpd="sng">
            <a:solidFill>
              <a:srgbClr val="000000"/>
            </a:solidFill>
            <a:prstDash val="solid"/>
            <a:round/>
            <a:headEnd type="none" w="med" len="med"/>
            <a:tailEnd type="triangle" w="med" len="med"/>
          </a:ln>
        </p:spPr>
      </p:cxnSp>
      <p:cxnSp>
        <p:nvCxnSpPr>
          <p:cNvPr id="220" name="Google Shape;220;p32"/>
          <p:cNvCxnSpPr>
            <a:stCxn id="217" idx="0"/>
            <a:endCxn id="203" idx="4"/>
          </p:cNvCxnSpPr>
          <p:nvPr/>
        </p:nvCxnSpPr>
        <p:spPr>
          <a:xfrm rot="10800000">
            <a:off x="2856925" y="2667650"/>
            <a:ext cx="0" cy="1378200"/>
          </a:xfrm>
          <a:prstGeom prst="straightConnector1">
            <a:avLst/>
          </a:prstGeom>
          <a:noFill/>
          <a:ln w="28575" cap="flat" cmpd="sng">
            <a:solidFill>
              <a:srgbClr val="000000"/>
            </a:solidFill>
            <a:prstDash val="solid"/>
            <a:round/>
            <a:headEnd type="none" w="med" len="med"/>
            <a:tailEnd type="triangle" w="med" len="med"/>
          </a:ln>
        </p:spPr>
      </p:cxnSp>
      <p:grpSp>
        <p:nvGrpSpPr>
          <p:cNvPr id="221" name="Google Shape;221;p32"/>
          <p:cNvGrpSpPr/>
          <p:nvPr/>
        </p:nvGrpSpPr>
        <p:grpSpPr>
          <a:xfrm>
            <a:off x="2856926" y="4631450"/>
            <a:ext cx="3285475" cy="1139700"/>
            <a:chOff x="2856925" y="3774200"/>
            <a:chExt cx="3285475" cy="1139700"/>
          </a:xfrm>
        </p:grpSpPr>
        <p:sp>
          <p:nvSpPr>
            <p:cNvPr id="222" name="Google Shape;222;p32"/>
            <p:cNvSpPr txBox="1"/>
            <p:nvPr/>
          </p:nvSpPr>
          <p:spPr>
            <a:xfrm>
              <a:off x="3938000" y="4236500"/>
              <a:ext cx="2204400" cy="677400"/>
            </a:xfrm>
            <a:prstGeom prst="rect">
              <a:avLst/>
            </a:prstGeom>
            <a:noFill/>
            <a:ln>
              <a:noFill/>
            </a:ln>
          </p:spPr>
          <p:txBody>
            <a:bodyPr spcFirstLastPara="1" wrap="square" lIns="91425" tIns="91425" rIns="91425" bIns="91425" anchor="t" anchorCtr="0">
              <a:noAutofit/>
            </a:bodyPr>
            <a:lstStyle/>
            <a:p>
              <a:r>
                <a:rPr lang="en" sz="2000">
                  <a:latin typeface="Calibri"/>
                  <a:ea typeface="Calibri"/>
                  <a:cs typeface="Calibri"/>
                  <a:sym typeface="Calibri"/>
                </a:rPr>
                <a:t>Reports, Decisions, and Solutions</a:t>
              </a:r>
              <a:endParaRPr sz="2000">
                <a:latin typeface="Calibri"/>
                <a:ea typeface="Calibri"/>
                <a:cs typeface="Calibri"/>
                <a:sym typeface="Calibri"/>
              </a:endParaRPr>
            </a:p>
          </p:txBody>
        </p:sp>
        <p:cxnSp>
          <p:nvCxnSpPr>
            <p:cNvPr id="223" name="Google Shape;223;p32"/>
            <p:cNvCxnSpPr>
              <a:stCxn id="217" idx="4"/>
              <a:endCxn id="222" idx="1"/>
            </p:cNvCxnSpPr>
            <p:nvPr/>
          </p:nvCxnSpPr>
          <p:spPr>
            <a:xfrm rot="-5400000" flipH="1">
              <a:off x="2997025" y="3634100"/>
              <a:ext cx="801000" cy="1081200"/>
            </a:xfrm>
            <a:prstGeom prst="bentConnector2">
              <a:avLst/>
            </a:prstGeom>
            <a:noFill/>
            <a:ln w="28575" cap="flat" cmpd="sng">
              <a:solidFill>
                <a:srgbClr val="000000"/>
              </a:solidFill>
              <a:prstDash val="solid"/>
              <a:round/>
              <a:headEnd type="none" w="med" len="med"/>
              <a:tailEnd type="triangle" w="med" len="med"/>
            </a:ln>
          </p:spPr>
        </p:cxnSp>
      </p:grpSp>
      <p:sp>
        <p:nvSpPr>
          <p:cNvPr id="225" name="Google Shape;225;p32"/>
          <p:cNvSpPr txBox="1"/>
          <p:nvPr/>
        </p:nvSpPr>
        <p:spPr>
          <a:xfrm>
            <a:off x="5348023" y="4035777"/>
            <a:ext cx="288000" cy="276300"/>
          </a:xfrm>
          <a:prstGeom prst="rect">
            <a:avLst/>
          </a:prstGeom>
          <a:noFill/>
          <a:ln>
            <a:noFill/>
          </a:ln>
        </p:spPr>
        <p:txBody>
          <a:bodyPr spcFirstLastPara="1" wrap="square" lIns="91425" tIns="91425" rIns="91425" bIns="91425" anchor="t" anchorCtr="0">
            <a:noAutofit/>
          </a:bodyPr>
          <a:lstStyle/>
          <a:p>
            <a:endParaRPr/>
          </a:p>
        </p:txBody>
      </p:sp>
      <p:sp>
        <p:nvSpPr>
          <p:cNvPr id="226" name="Google Shape;226;p32"/>
          <p:cNvSpPr txBox="1"/>
          <p:nvPr/>
        </p:nvSpPr>
        <p:spPr>
          <a:xfrm>
            <a:off x="5481790" y="2420783"/>
            <a:ext cx="161100" cy="281400"/>
          </a:xfrm>
          <a:prstGeom prst="rect">
            <a:avLst/>
          </a:prstGeom>
          <a:noFill/>
          <a:ln>
            <a:noFill/>
          </a:ln>
        </p:spPr>
        <p:txBody>
          <a:bodyPr spcFirstLastPara="1" wrap="square" lIns="91425" tIns="91425" rIns="91425" bIns="91425" anchor="t" anchorCtr="0">
            <a:noAutofit/>
          </a:bodyPr>
          <a:lstStyle/>
          <a:p>
            <a:endParaRPr/>
          </a:p>
        </p:txBody>
      </p:sp>
      <p:cxnSp>
        <p:nvCxnSpPr>
          <p:cNvPr id="227" name="Google Shape;227;p32"/>
          <p:cNvCxnSpPr>
            <a:stCxn id="225" idx="3"/>
            <a:endCxn id="226" idx="3"/>
          </p:cNvCxnSpPr>
          <p:nvPr/>
        </p:nvCxnSpPr>
        <p:spPr>
          <a:xfrm rot="10800000" flipH="1">
            <a:off x="5636023" y="2561427"/>
            <a:ext cx="6900" cy="1612500"/>
          </a:xfrm>
          <a:prstGeom prst="curvedConnector3">
            <a:avLst>
              <a:gd name="adj1" fmla="val 3550600"/>
            </a:avLst>
          </a:prstGeom>
          <a:noFill/>
          <a:ln w="28575" cap="flat" cmpd="sng">
            <a:solidFill>
              <a:srgbClr val="000000"/>
            </a:solidFill>
            <a:prstDash val="solid"/>
            <a:round/>
            <a:headEnd type="none" w="med" len="med"/>
            <a:tailEnd type="triangle" w="med" len="med"/>
          </a:ln>
        </p:spPr>
      </p:cxnSp>
      <p:pic>
        <p:nvPicPr>
          <p:cNvPr id="28" name="6 Imagen">
            <a:extLst>
              <a:ext uri="{FF2B5EF4-FFF2-40B4-BE49-F238E27FC236}">
                <a16:creationId xmlns:a16="http://schemas.microsoft.com/office/drawing/2014/main" id="{BA95FA4E-6697-4A54-BDBE-9A1333B196F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29" name="Conector recto 2">
            <a:extLst>
              <a:ext uri="{FF2B5EF4-FFF2-40B4-BE49-F238E27FC236}">
                <a16:creationId xmlns:a16="http://schemas.microsoft.com/office/drawing/2014/main" id="{AB31EBC6-C6A1-4C5F-89B0-ABAA3EBD1697}"/>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30" name="Text Box 2">
            <a:extLst>
              <a:ext uri="{FF2B5EF4-FFF2-40B4-BE49-F238E27FC236}">
                <a16:creationId xmlns:a16="http://schemas.microsoft.com/office/drawing/2014/main" id="{7B7C0B93-16FD-4ECD-9569-D817E197AAD5}"/>
              </a:ext>
            </a:extLst>
          </p:cNvPr>
          <p:cNvSpPr txBox="1">
            <a:spLocks noChangeArrowheads="1"/>
          </p:cNvSpPr>
          <p:nvPr/>
        </p:nvSpPr>
        <p:spPr bwMode="auto">
          <a:xfrm>
            <a:off x="0" y="59281"/>
            <a:ext cx="1677319" cy="400110"/>
          </a:xfrm>
          <a:prstGeom prst="rect">
            <a:avLst/>
          </a:prstGeom>
          <a:noFill/>
        </p:spPr>
        <p:txBody>
          <a:bodyPr wrap="none" rtlCol="0">
            <a:spAutoFit/>
          </a:bodyPr>
          <a:lstStyle>
            <a:defPPr>
              <a:defRPr lang="es-ES"/>
            </a:defPPr>
            <a:lvl1pPr>
              <a:defRPr sz="2800" b="1"/>
            </a:lvl1pPr>
          </a:lstStyle>
          <a:p>
            <a:r>
              <a:rPr lang="es-ES" sz="2000" dirty="0"/>
              <a:t>DATA </a:t>
            </a:r>
            <a:r>
              <a:rPr lang="es-ES" sz="2000" dirty="0" err="1"/>
              <a:t>SCIENCE</a:t>
            </a:r>
            <a:endParaRPr lang="es-ES" sz="2000" dirty="0"/>
          </a:p>
        </p:txBody>
      </p:sp>
    </p:spTree>
    <p:extLst>
      <p:ext uri="{BB962C8B-B14F-4D97-AF65-F5344CB8AC3E}">
        <p14:creationId xmlns:p14="http://schemas.microsoft.com/office/powerpoint/2010/main" val="870013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6 Imagen">
            <a:extLst>
              <a:ext uri="{FF2B5EF4-FFF2-40B4-BE49-F238E27FC236}">
                <a16:creationId xmlns:a16="http://schemas.microsoft.com/office/drawing/2014/main" id="{58DFF8ED-13DA-472D-BB95-DECECBAE6C7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4" name="Conector recto 2">
            <a:extLst>
              <a:ext uri="{FF2B5EF4-FFF2-40B4-BE49-F238E27FC236}">
                <a16:creationId xmlns:a16="http://schemas.microsoft.com/office/drawing/2014/main" id="{98D3D855-3ECC-4F4B-AC04-AC91F60D7370}"/>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Text Box 2">
            <a:extLst>
              <a:ext uri="{FF2B5EF4-FFF2-40B4-BE49-F238E27FC236}">
                <a16:creationId xmlns:a16="http://schemas.microsoft.com/office/drawing/2014/main" id="{2961CFAD-37F1-417D-A4D4-9D311189026D}"/>
              </a:ext>
            </a:extLst>
          </p:cNvPr>
          <p:cNvSpPr txBox="1">
            <a:spLocks noChangeArrowheads="1"/>
          </p:cNvSpPr>
          <p:nvPr/>
        </p:nvSpPr>
        <p:spPr bwMode="auto">
          <a:xfrm>
            <a:off x="0" y="59281"/>
            <a:ext cx="1677319" cy="400110"/>
          </a:xfrm>
          <a:prstGeom prst="rect">
            <a:avLst/>
          </a:prstGeom>
          <a:noFill/>
        </p:spPr>
        <p:txBody>
          <a:bodyPr wrap="none" rtlCol="0">
            <a:spAutoFit/>
          </a:bodyPr>
          <a:lstStyle>
            <a:defPPr>
              <a:defRPr lang="es-ES"/>
            </a:defPPr>
            <a:lvl1pPr>
              <a:defRPr sz="2800" b="1"/>
            </a:lvl1pPr>
          </a:lstStyle>
          <a:p>
            <a:r>
              <a:rPr lang="es-ES" sz="2000" dirty="0"/>
              <a:t>DATA </a:t>
            </a:r>
            <a:r>
              <a:rPr lang="es-ES" sz="2000" dirty="0" err="1"/>
              <a:t>SCIENCE</a:t>
            </a:r>
            <a:endParaRPr lang="es-ES" sz="2000" dirty="0"/>
          </a:p>
        </p:txBody>
      </p:sp>
      <p:sp>
        <p:nvSpPr>
          <p:cNvPr id="6" name="TextBox 5">
            <a:extLst>
              <a:ext uri="{FF2B5EF4-FFF2-40B4-BE49-F238E27FC236}">
                <a16:creationId xmlns:a16="http://schemas.microsoft.com/office/drawing/2014/main" id="{355716A8-1971-42CF-99AC-5F49D3CDCEE2}"/>
              </a:ext>
            </a:extLst>
          </p:cNvPr>
          <p:cNvSpPr txBox="1"/>
          <p:nvPr/>
        </p:nvSpPr>
        <p:spPr>
          <a:xfrm>
            <a:off x="6287288" y="2139960"/>
            <a:ext cx="1986455" cy="369332"/>
          </a:xfrm>
          <a:prstGeom prst="rect">
            <a:avLst/>
          </a:prstGeom>
          <a:noFill/>
        </p:spPr>
        <p:txBody>
          <a:bodyPr wrap="square" rtlCol="0">
            <a:spAutoFit/>
          </a:bodyPr>
          <a:lstStyle/>
          <a:p>
            <a:r>
              <a:rPr lang="en-US" dirty="0">
                <a:sym typeface="Wingdings" panose="05000000000000000000" pitchFamily="2" charset="2"/>
              </a:rPr>
              <a:t> </a:t>
            </a:r>
            <a:r>
              <a:rPr lang="en-US" dirty="0" err="1"/>
              <a:t>Resultados</a:t>
            </a:r>
            <a:endParaRPr lang="en-US" dirty="0"/>
          </a:p>
        </p:txBody>
      </p:sp>
      <p:sp>
        <p:nvSpPr>
          <p:cNvPr id="7" name="TextBox 6">
            <a:extLst>
              <a:ext uri="{FF2B5EF4-FFF2-40B4-BE49-F238E27FC236}">
                <a16:creationId xmlns:a16="http://schemas.microsoft.com/office/drawing/2014/main" id="{8F24951C-D56A-4667-85B0-508F7B1B9546}"/>
              </a:ext>
            </a:extLst>
          </p:cNvPr>
          <p:cNvSpPr txBox="1"/>
          <p:nvPr/>
        </p:nvSpPr>
        <p:spPr>
          <a:xfrm>
            <a:off x="1300129" y="2264679"/>
            <a:ext cx="1362141" cy="369332"/>
          </a:xfrm>
          <a:prstGeom prst="rect">
            <a:avLst/>
          </a:prstGeom>
          <a:noFill/>
        </p:spPr>
        <p:txBody>
          <a:bodyPr wrap="square" rtlCol="0">
            <a:spAutoFit/>
          </a:bodyPr>
          <a:lstStyle/>
          <a:p>
            <a:r>
              <a:rPr lang="en-US" dirty="0" err="1"/>
              <a:t>Programa</a:t>
            </a:r>
            <a:r>
              <a:rPr lang="en-US" dirty="0"/>
              <a:t> </a:t>
            </a:r>
            <a:r>
              <a:rPr lang="en-US" dirty="0">
                <a:sym typeface="Wingdings" panose="05000000000000000000" pitchFamily="2" charset="2"/>
              </a:rPr>
              <a:t></a:t>
            </a:r>
            <a:endParaRPr lang="en-US" dirty="0"/>
          </a:p>
        </p:txBody>
      </p:sp>
      <p:sp>
        <p:nvSpPr>
          <p:cNvPr id="8" name="TextBox 7">
            <a:extLst>
              <a:ext uri="{FF2B5EF4-FFF2-40B4-BE49-F238E27FC236}">
                <a16:creationId xmlns:a16="http://schemas.microsoft.com/office/drawing/2014/main" id="{EE593486-B811-459D-B5C3-172084563A59}"/>
              </a:ext>
            </a:extLst>
          </p:cNvPr>
          <p:cNvSpPr txBox="1"/>
          <p:nvPr/>
        </p:nvSpPr>
        <p:spPr>
          <a:xfrm>
            <a:off x="3936124" y="2992303"/>
            <a:ext cx="1362141" cy="369332"/>
          </a:xfrm>
          <a:prstGeom prst="rect">
            <a:avLst/>
          </a:prstGeom>
          <a:noFill/>
        </p:spPr>
        <p:txBody>
          <a:bodyPr wrap="square" rtlCol="0">
            <a:spAutoFit/>
          </a:bodyPr>
          <a:lstStyle/>
          <a:p>
            <a:pPr algn="ctr"/>
            <a:r>
              <a:rPr lang="en-US" b="1" dirty="0"/>
              <a:t>PC</a:t>
            </a:r>
          </a:p>
        </p:txBody>
      </p:sp>
      <p:sp>
        <p:nvSpPr>
          <p:cNvPr id="9" name="TextBox 8">
            <a:extLst>
              <a:ext uri="{FF2B5EF4-FFF2-40B4-BE49-F238E27FC236}">
                <a16:creationId xmlns:a16="http://schemas.microsoft.com/office/drawing/2014/main" id="{90EE117A-752B-4D5B-9036-956BA7C39164}"/>
              </a:ext>
            </a:extLst>
          </p:cNvPr>
          <p:cNvSpPr txBox="1"/>
          <p:nvPr/>
        </p:nvSpPr>
        <p:spPr>
          <a:xfrm>
            <a:off x="1300130" y="1100335"/>
            <a:ext cx="1362141" cy="369332"/>
          </a:xfrm>
          <a:prstGeom prst="rect">
            <a:avLst/>
          </a:prstGeom>
          <a:noFill/>
        </p:spPr>
        <p:txBody>
          <a:bodyPr wrap="square" rtlCol="0">
            <a:spAutoFit/>
          </a:bodyPr>
          <a:lstStyle/>
          <a:p>
            <a:r>
              <a:rPr lang="en-US" dirty="0" err="1"/>
              <a:t>Datos</a:t>
            </a:r>
            <a:r>
              <a:rPr lang="en-US" dirty="0"/>
              <a:t> </a:t>
            </a:r>
            <a:r>
              <a:rPr lang="en-US" dirty="0">
                <a:sym typeface="Wingdings" panose="05000000000000000000" pitchFamily="2" charset="2"/>
              </a:rPr>
              <a:t></a:t>
            </a:r>
            <a:endParaRPr lang="en-US" dirty="0"/>
          </a:p>
        </p:txBody>
      </p:sp>
      <p:pic>
        <p:nvPicPr>
          <p:cNvPr id="1026" name="Picture 2" descr="Resultado de imagen para computador">
            <a:extLst>
              <a:ext uri="{FF2B5EF4-FFF2-40B4-BE49-F238E27FC236}">
                <a16:creationId xmlns:a16="http://schemas.microsoft.com/office/drawing/2014/main" id="{56863A65-DC8E-4756-A3D9-2B4D0DD17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5351" y="1112194"/>
            <a:ext cx="2514600" cy="18192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8AD34-4759-4EB2-A5CB-92C1ED6A37D1}"/>
              </a:ext>
            </a:extLst>
          </p:cNvPr>
          <p:cNvSpPr txBox="1"/>
          <p:nvPr/>
        </p:nvSpPr>
        <p:spPr>
          <a:xfrm>
            <a:off x="6408157" y="4553588"/>
            <a:ext cx="1986455" cy="369332"/>
          </a:xfrm>
          <a:prstGeom prst="rect">
            <a:avLst/>
          </a:prstGeom>
          <a:noFill/>
        </p:spPr>
        <p:txBody>
          <a:bodyPr wrap="square" rtlCol="0">
            <a:spAutoFit/>
          </a:bodyPr>
          <a:lstStyle/>
          <a:p>
            <a:r>
              <a:rPr lang="en-US" dirty="0">
                <a:sym typeface="Wingdings" panose="05000000000000000000" pitchFamily="2" charset="2"/>
              </a:rPr>
              <a:t> </a:t>
            </a:r>
            <a:r>
              <a:rPr lang="en-US" dirty="0" err="1"/>
              <a:t>Programa</a:t>
            </a:r>
            <a:endParaRPr lang="en-US" dirty="0"/>
          </a:p>
        </p:txBody>
      </p:sp>
      <p:sp>
        <p:nvSpPr>
          <p:cNvPr id="12" name="TextBox 11">
            <a:extLst>
              <a:ext uri="{FF2B5EF4-FFF2-40B4-BE49-F238E27FC236}">
                <a16:creationId xmlns:a16="http://schemas.microsoft.com/office/drawing/2014/main" id="{3522FCB0-30FB-4799-B61E-632D19CBA227}"/>
              </a:ext>
            </a:extLst>
          </p:cNvPr>
          <p:cNvSpPr txBox="1"/>
          <p:nvPr/>
        </p:nvSpPr>
        <p:spPr>
          <a:xfrm>
            <a:off x="1471447" y="5235762"/>
            <a:ext cx="1580757" cy="369332"/>
          </a:xfrm>
          <a:prstGeom prst="rect">
            <a:avLst/>
          </a:prstGeom>
          <a:noFill/>
        </p:spPr>
        <p:txBody>
          <a:bodyPr wrap="square" rtlCol="0">
            <a:spAutoFit/>
          </a:bodyPr>
          <a:lstStyle/>
          <a:p>
            <a:r>
              <a:rPr lang="en-US" dirty="0" err="1"/>
              <a:t>Resultados</a:t>
            </a:r>
            <a:r>
              <a:rPr lang="en-US" dirty="0"/>
              <a:t>  </a:t>
            </a:r>
            <a:r>
              <a:rPr lang="en-US" dirty="0">
                <a:sym typeface="Wingdings" panose="05000000000000000000" pitchFamily="2" charset="2"/>
              </a:rPr>
              <a:t></a:t>
            </a:r>
            <a:endParaRPr lang="en-US" dirty="0"/>
          </a:p>
        </p:txBody>
      </p:sp>
      <p:sp>
        <p:nvSpPr>
          <p:cNvPr id="13" name="TextBox 12">
            <a:extLst>
              <a:ext uri="{FF2B5EF4-FFF2-40B4-BE49-F238E27FC236}">
                <a16:creationId xmlns:a16="http://schemas.microsoft.com/office/drawing/2014/main" id="{43B13D72-2825-4E70-BCB5-BDE5B5152055}"/>
              </a:ext>
            </a:extLst>
          </p:cNvPr>
          <p:cNvSpPr txBox="1"/>
          <p:nvPr/>
        </p:nvSpPr>
        <p:spPr>
          <a:xfrm>
            <a:off x="4107442" y="5963386"/>
            <a:ext cx="1362141" cy="369332"/>
          </a:xfrm>
          <a:prstGeom prst="rect">
            <a:avLst/>
          </a:prstGeom>
          <a:noFill/>
        </p:spPr>
        <p:txBody>
          <a:bodyPr wrap="square" rtlCol="0">
            <a:spAutoFit/>
          </a:bodyPr>
          <a:lstStyle/>
          <a:p>
            <a:pPr algn="ctr"/>
            <a:r>
              <a:rPr lang="en-US" b="1" dirty="0"/>
              <a:t>PC</a:t>
            </a:r>
          </a:p>
        </p:txBody>
      </p:sp>
      <p:sp>
        <p:nvSpPr>
          <p:cNvPr id="14" name="TextBox 13">
            <a:extLst>
              <a:ext uri="{FF2B5EF4-FFF2-40B4-BE49-F238E27FC236}">
                <a16:creationId xmlns:a16="http://schemas.microsoft.com/office/drawing/2014/main" id="{1F9123DB-08CE-46C9-8044-21855733D222}"/>
              </a:ext>
            </a:extLst>
          </p:cNvPr>
          <p:cNvSpPr txBox="1"/>
          <p:nvPr/>
        </p:nvSpPr>
        <p:spPr>
          <a:xfrm>
            <a:off x="1471448" y="4071418"/>
            <a:ext cx="1362141" cy="369332"/>
          </a:xfrm>
          <a:prstGeom prst="rect">
            <a:avLst/>
          </a:prstGeom>
          <a:noFill/>
        </p:spPr>
        <p:txBody>
          <a:bodyPr wrap="square" rtlCol="0">
            <a:spAutoFit/>
          </a:bodyPr>
          <a:lstStyle/>
          <a:p>
            <a:r>
              <a:rPr lang="en-US" dirty="0" err="1"/>
              <a:t>Datos</a:t>
            </a:r>
            <a:r>
              <a:rPr lang="en-US" dirty="0"/>
              <a:t> </a:t>
            </a:r>
            <a:r>
              <a:rPr lang="en-US" dirty="0">
                <a:sym typeface="Wingdings" panose="05000000000000000000" pitchFamily="2" charset="2"/>
              </a:rPr>
              <a:t></a:t>
            </a:r>
            <a:endParaRPr lang="en-US" dirty="0"/>
          </a:p>
        </p:txBody>
      </p:sp>
      <p:pic>
        <p:nvPicPr>
          <p:cNvPr id="15" name="Picture 2" descr="Resultado de imagen para computador">
            <a:extLst>
              <a:ext uri="{FF2B5EF4-FFF2-40B4-BE49-F238E27FC236}">
                <a16:creationId xmlns:a16="http://schemas.microsoft.com/office/drawing/2014/main" id="{344FBA91-28BE-4332-B6AD-5621B8FD1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6669" y="4083277"/>
            <a:ext cx="2514600" cy="1819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7E1D185-EE5A-4927-A75D-F169B3F6EFE0}"/>
              </a:ext>
            </a:extLst>
          </p:cNvPr>
          <p:cNvSpPr txBox="1"/>
          <p:nvPr/>
        </p:nvSpPr>
        <p:spPr>
          <a:xfrm>
            <a:off x="205658" y="506100"/>
            <a:ext cx="4144229" cy="369332"/>
          </a:xfrm>
          <a:prstGeom prst="rect">
            <a:avLst/>
          </a:prstGeom>
          <a:noFill/>
        </p:spPr>
        <p:txBody>
          <a:bodyPr wrap="square" rtlCol="0">
            <a:spAutoFit/>
          </a:bodyPr>
          <a:lstStyle/>
          <a:p>
            <a:r>
              <a:rPr lang="en-US" b="1" dirty="0" err="1"/>
              <a:t>Metodo</a:t>
            </a:r>
            <a:r>
              <a:rPr lang="en-US" b="1" dirty="0"/>
              <a:t> </a:t>
            </a:r>
            <a:r>
              <a:rPr lang="en-US" b="1" dirty="0" err="1"/>
              <a:t>tradicional</a:t>
            </a:r>
            <a:endParaRPr lang="en-US" b="1" dirty="0"/>
          </a:p>
        </p:txBody>
      </p:sp>
      <p:sp>
        <p:nvSpPr>
          <p:cNvPr id="17" name="TextBox 16">
            <a:extLst>
              <a:ext uri="{FF2B5EF4-FFF2-40B4-BE49-F238E27FC236}">
                <a16:creationId xmlns:a16="http://schemas.microsoft.com/office/drawing/2014/main" id="{EDA710D0-5EBE-4D9A-BC5B-C5D04FE4418F}"/>
              </a:ext>
            </a:extLst>
          </p:cNvPr>
          <p:cNvSpPr txBox="1"/>
          <p:nvPr/>
        </p:nvSpPr>
        <p:spPr>
          <a:xfrm>
            <a:off x="332829" y="3535333"/>
            <a:ext cx="4144229" cy="369332"/>
          </a:xfrm>
          <a:prstGeom prst="rect">
            <a:avLst/>
          </a:prstGeom>
          <a:noFill/>
        </p:spPr>
        <p:txBody>
          <a:bodyPr wrap="square" rtlCol="0">
            <a:spAutoFit/>
          </a:bodyPr>
          <a:lstStyle/>
          <a:p>
            <a:r>
              <a:rPr lang="en-US" b="1" dirty="0"/>
              <a:t>Machine learning</a:t>
            </a:r>
          </a:p>
        </p:txBody>
      </p:sp>
      <p:pic>
        <p:nvPicPr>
          <p:cNvPr id="1028" name="Picture 4" descr="Resultado de imagen para script python">
            <a:extLst>
              <a:ext uri="{FF2B5EF4-FFF2-40B4-BE49-F238E27FC236}">
                <a16:creationId xmlns:a16="http://schemas.microsoft.com/office/drawing/2014/main" id="{F53717D9-4F88-44C2-849F-966FC452A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20" y="2060229"/>
            <a:ext cx="1071562" cy="10715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data">
            <a:extLst>
              <a:ext uri="{FF2B5EF4-FFF2-40B4-BE49-F238E27FC236}">
                <a16:creationId xmlns:a16="http://schemas.microsoft.com/office/drawing/2014/main" id="{BBD1D8D8-3E68-41A5-ACE3-D88495DE7B2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115" t="13048" r="28414" b="14030"/>
          <a:stretch/>
        </p:blipFill>
        <p:spPr bwMode="auto">
          <a:xfrm>
            <a:off x="205658" y="966172"/>
            <a:ext cx="969686" cy="9350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n para map">
            <a:extLst>
              <a:ext uri="{FF2B5EF4-FFF2-40B4-BE49-F238E27FC236}">
                <a16:creationId xmlns:a16="http://schemas.microsoft.com/office/drawing/2014/main" id="{AB7A24DA-A314-49EF-99EF-570134B281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8157" y="567071"/>
            <a:ext cx="1228306" cy="152774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Resultado de imagen para data">
            <a:extLst>
              <a:ext uri="{FF2B5EF4-FFF2-40B4-BE49-F238E27FC236}">
                <a16:creationId xmlns:a16="http://schemas.microsoft.com/office/drawing/2014/main" id="{F6D148EC-3D52-4936-BEC4-052BF36DBDF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115" t="13048" r="28414" b="14030"/>
          <a:stretch/>
        </p:blipFill>
        <p:spPr bwMode="auto">
          <a:xfrm>
            <a:off x="508802" y="4051310"/>
            <a:ext cx="969686" cy="93508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Resultado de imagen para map">
            <a:extLst>
              <a:ext uri="{FF2B5EF4-FFF2-40B4-BE49-F238E27FC236}">
                <a16:creationId xmlns:a16="http://schemas.microsoft.com/office/drawing/2014/main" id="{0ED319D3-FBCE-4C51-84CF-0CC1D2EEF3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829" y="5195834"/>
            <a:ext cx="1228306" cy="152774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esultado de imagen para script python">
            <a:extLst>
              <a:ext uri="{FF2B5EF4-FFF2-40B4-BE49-F238E27FC236}">
                <a16:creationId xmlns:a16="http://schemas.microsoft.com/office/drawing/2014/main" id="{233DEE64-6009-4581-9B1B-64CB1A54EB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4918" y="4922920"/>
            <a:ext cx="1071562" cy="1071562"/>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E0A91C94-3BC2-4BB3-9351-2D93AAD91314}"/>
              </a:ext>
            </a:extLst>
          </p:cNvPr>
          <p:cNvCxnSpPr/>
          <p:nvPr/>
        </p:nvCxnSpPr>
        <p:spPr>
          <a:xfrm flipV="1">
            <a:off x="332829" y="3447918"/>
            <a:ext cx="7840015" cy="4643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7624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00B08EE-73FF-4D26-97AE-5BF265C413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5075"/>
            <a:ext cx="9144000" cy="438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077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3" name="Conector recto 2"/>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Text Box 2"/>
          <p:cNvSpPr txBox="1">
            <a:spLocks noChangeArrowheads="1"/>
          </p:cNvSpPr>
          <p:nvPr/>
        </p:nvSpPr>
        <p:spPr bwMode="auto">
          <a:xfrm>
            <a:off x="0" y="59281"/>
            <a:ext cx="4647811" cy="400110"/>
          </a:xfrm>
          <a:prstGeom prst="rect">
            <a:avLst/>
          </a:prstGeom>
          <a:noFill/>
        </p:spPr>
        <p:txBody>
          <a:bodyPr wrap="none" rtlCol="0">
            <a:spAutoFit/>
          </a:bodyPr>
          <a:lstStyle>
            <a:defPPr>
              <a:defRPr lang="es-ES"/>
            </a:defPPr>
            <a:lvl1pPr>
              <a:defRPr sz="2800" b="1"/>
            </a:lvl1pPr>
          </a:lstStyle>
          <a:p>
            <a:r>
              <a:rPr lang="es-ES" sz="2000" dirty="0"/>
              <a:t>CARACTERÍSTICAS GENERALES DEL CURSO</a:t>
            </a:r>
          </a:p>
        </p:txBody>
      </p:sp>
      <p:sp>
        <p:nvSpPr>
          <p:cNvPr id="5" name="CuadroTexto 4"/>
          <p:cNvSpPr txBox="1"/>
          <p:nvPr/>
        </p:nvSpPr>
        <p:spPr>
          <a:xfrm>
            <a:off x="120770" y="595222"/>
            <a:ext cx="8548777" cy="2862322"/>
          </a:xfrm>
          <a:prstGeom prst="rect">
            <a:avLst/>
          </a:prstGeom>
          <a:noFill/>
        </p:spPr>
        <p:txBody>
          <a:bodyPr wrap="square" rtlCol="0">
            <a:spAutoFit/>
          </a:bodyPr>
          <a:lstStyle/>
          <a:p>
            <a:pPr algn="just"/>
            <a:r>
              <a:rPr lang="es-CO" dirty="0"/>
              <a:t>La información del curso (programa, presentaciones, lecturas recomendadas, talleres y demás) podrá ser consultado en el Moodle de la Universidad Nacional, sede Medellín:</a:t>
            </a:r>
          </a:p>
          <a:p>
            <a:pPr algn="just"/>
            <a:endParaRPr lang="es-CO" dirty="0"/>
          </a:p>
          <a:p>
            <a:pPr algn="just"/>
            <a:r>
              <a:rPr lang="en-US" dirty="0">
                <a:hlinkClick r:id="rId3"/>
              </a:rPr>
              <a:t>https://unvirtual.medellin.unal.edu.co/</a:t>
            </a:r>
            <a:endParaRPr lang="en-US" dirty="0"/>
          </a:p>
          <a:p>
            <a:pPr algn="just"/>
            <a:endParaRPr lang="en-US" dirty="0"/>
          </a:p>
          <a:p>
            <a:pPr algn="just"/>
            <a:r>
              <a:rPr lang="es-CO" dirty="0"/>
              <a:t>Por favor visiten esta pagina y el programa. Allí pueden encontrar el programa con todas las fechas e información del curso.</a:t>
            </a:r>
          </a:p>
          <a:p>
            <a:pPr algn="just"/>
            <a:endParaRPr lang="es-CO" dirty="0"/>
          </a:p>
          <a:p>
            <a:pPr algn="just"/>
            <a:endParaRPr lang="es-CO" dirty="0"/>
          </a:p>
          <a:p>
            <a:pPr algn="just"/>
            <a:endParaRPr lang="es-CO" dirty="0"/>
          </a:p>
        </p:txBody>
      </p:sp>
      <p:pic>
        <p:nvPicPr>
          <p:cNvPr id="6" name="Picture 5">
            <a:extLst>
              <a:ext uri="{FF2B5EF4-FFF2-40B4-BE49-F238E27FC236}">
                <a16:creationId xmlns:a16="http://schemas.microsoft.com/office/drawing/2014/main" id="{7BE55B57-A3EF-47EC-BBD6-AC01825C3DDD}"/>
              </a:ext>
            </a:extLst>
          </p:cNvPr>
          <p:cNvPicPr>
            <a:picLocks noChangeAspect="1"/>
          </p:cNvPicPr>
          <p:nvPr/>
        </p:nvPicPr>
        <p:blipFill rotWithShape="1">
          <a:blip r:embed="rId4"/>
          <a:srcRect t="12957" b="10405"/>
          <a:stretch/>
        </p:blipFill>
        <p:spPr>
          <a:xfrm>
            <a:off x="120770" y="2632549"/>
            <a:ext cx="8697903" cy="4166170"/>
          </a:xfrm>
          <a:prstGeom prst="rect">
            <a:avLst/>
          </a:prstGeom>
        </p:spPr>
      </p:pic>
    </p:spTree>
    <p:extLst>
      <p:ext uri="{BB962C8B-B14F-4D97-AF65-F5344CB8AC3E}">
        <p14:creationId xmlns:p14="http://schemas.microsoft.com/office/powerpoint/2010/main" val="3295037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3" name="Conector recto 2"/>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Text Box 2"/>
          <p:cNvSpPr txBox="1">
            <a:spLocks noChangeArrowheads="1"/>
          </p:cNvSpPr>
          <p:nvPr/>
        </p:nvSpPr>
        <p:spPr bwMode="auto">
          <a:xfrm>
            <a:off x="0" y="59281"/>
            <a:ext cx="1349857" cy="400110"/>
          </a:xfrm>
          <a:prstGeom prst="rect">
            <a:avLst/>
          </a:prstGeom>
          <a:noFill/>
        </p:spPr>
        <p:txBody>
          <a:bodyPr wrap="none" rtlCol="0">
            <a:spAutoFit/>
          </a:bodyPr>
          <a:lstStyle>
            <a:defPPr>
              <a:defRPr lang="es-ES"/>
            </a:defPPr>
            <a:lvl1pPr>
              <a:defRPr sz="2800" b="1"/>
            </a:lvl1pPr>
          </a:lstStyle>
          <a:p>
            <a:r>
              <a:rPr lang="es-ES" sz="2000" dirty="0"/>
              <a:t>OBJETIVOS</a:t>
            </a:r>
          </a:p>
        </p:txBody>
      </p:sp>
      <p:sp>
        <p:nvSpPr>
          <p:cNvPr id="5" name="Rectángulo 4"/>
          <p:cNvSpPr/>
          <p:nvPr/>
        </p:nvSpPr>
        <p:spPr>
          <a:xfrm>
            <a:off x="159026" y="859531"/>
            <a:ext cx="8560903" cy="4524315"/>
          </a:xfrm>
          <a:prstGeom prst="rect">
            <a:avLst/>
          </a:prstGeom>
        </p:spPr>
        <p:txBody>
          <a:bodyPr wrap="square">
            <a:spAutoFit/>
          </a:bodyPr>
          <a:lstStyle/>
          <a:p>
            <a:pPr algn="just"/>
            <a:r>
              <a:rPr lang="es-CO" dirty="0"/>
              <a:t>El curso de Análisis Geoespacial está orientado para estudiantes de ingeniería que deseen  adquirir conocimientos sobre modelos multivariados para establecer patrones espaciales y análisis de inferencia estadística y predicción de una variable dependiente a partir de variables independentes o predictoras. </a:t>
            </a:r>
          </a:p>
          <a:p>
            <a:pPr algn="just"/>
            <a:endParaRPr lang="es-CO" dirty="0"/>
          </a:p>
          <a:p>
            <a:pPr algn="just"/>
            <a:r>
              <a:rPr lang="es-CO" dirty="0"/>
              <a:t>Para dichos análisis se utilizarán técnicas de aprendizaje automático como:</a:t>
            </a:r>
          </a:p>
          <a:p>
            <a:pPr algn="just"/>
            <a:endParaRPr lang="es-CO" dirty="0"/>
          </a:p>
          <a:p>
            <a:pPr marL="285750" indent="-285750" algn="just">
              <a:buFont typeface="Wingdings" panose="05000000000000000000" pitchFamily="2" charset="2"/>
              <a:buChar char="q"/>
            </a:pPr>
            <a:r>
              <a:rPr lang="es-CO" i="1" dirty="0"/>
              <a:t>Machine </a:t>
            </a:r>
            <a:r>
              <a:rPr lang="es-CO" i="1" dirty="0" err="1"/>
              <a:t>Learning</a:t>
            </a:r>
            <a:r>
              <a:rPr lang="es-CO" dirty="0"/>
              <a:t> </a:t>
            </a:r>
          </a:p>
          <a:p>
            <a:pPr marL="285750" indent="-285750" algn="just">
              <a:buFont typeface="Wingdings" panose="05000000000000000000" pitchFamily="2" charset="2"/>
              <a:buChar char="q"/>
            </a:pPr>
            <a:r>
              <a:rPr lang="es-CO" i="1" dirty="0"/>
              <a:t>Data </a:t>
            </a:r>
            <a:r>
              <a:rPr lang="es-CO" i="1" dirty="0" err="1"/>
              <a:t>Mining</a:t>
            </a:r>
            <a:endParaRPr lang="es-CO" i="1" dirty="0"/>
          </a:p>
          <a:p>
            <a:pPr marL="285750" indent="-285750" algn="just">
              <a:buFont typeface="Wingdings" panose="05000000000000000000" pitchFamily="2" charset="2"/>
              <a:buChar char="q"/>
            </a:pPr>
            <a:r>
              <a:rPr lang="es-CO" i="1" dirty="0"/>
              <a:t>Big Data</a:t>
            </a:r>
            <a:r>
              <a:rPr lang="es-CO" dirty="0"/>
              <a:t>. </a:t>
            </a:r>
          </a:p>
          <a:p>
            <a:pPr algn="just"/>
            <a:endParaRPr lang="es-CO" dirty="0"/>
          </a:p>
          <a:p>
            <a:pPr algn="just"/>
            <a:r>
              <a:rPr lang="es-CO" dirty="0"/>
              <a:t>Las herramientas de procesamiento serán: </a:t>
            </a:r>
          </a:p>
          <a:p>
            <a:pPr algn="just"/>
            <a:endParaRPr lang="es-CO" dirty="0"/>
          </a:p>
          <a:p>
            <a:pPr marL="285750" indent="-285750" algn="just">
              <a:buFont typeface="Wingdings" panose="05000000000000000000" pitchFamily="2" charset="2"/>
              <a:buChar char="q"/>
            </a:pPr>
            <a:r>
              <a:rPr lang="es-CO" dirty="0"/>
              <a:t>Lenguaje de programación Python</a:t>
            </a:r>
          </a:p>
          <a:p>
            <a:pPr marL="285750" indent="-285750" algn="just">
              <a:buFont typeface="Wingdings" panose="05000000000000000000" pitchFamily="2" charset="2"/>
              <a:buChar char="q"/>
            </a:pPr>
            <a:r>
              <a:rPr lang="es-CO" dirty="0"/>
              <a:t>SIG el programa comercial ArcGIS </a:t>
            </a:r>
          </a:p>
          <a:p>
            <a:pPr marL="285750" indent="-285750" algn="just">
              <a:buFont typeface="Wingdings" panose="05000000000000000000" pitchFamily="2" charset="2"/>
              <a:buChar char="q"/>
            </a:pPr>
            <a:r>
              <a:rPr lang="es-CO" dirty="0"/>
              <a:t>La plataforma y catalogo para análisis de datos geoespaciales </a:t>
            </a:r>
            <a:r>
              <a:rPr lang="es-CO" i="1" dirty="0"/>
              <a:t>Google </a:t>
            </a:r>
            <a:r>
              <a:rPr lang="es-CO" i="1" dirty="0" err="1"/>
              <a:t>Earth</a:t>
            </a:r>
            <a:r>
              <a:rPr lang="es-CO" i="1" dirty="0"/>
              <a:t> </a:t>
            </a:r>
            <a:r>
              <a:rPr lang="es-CO" i="1" dirty="0" err="1"/>
              <a:t>Engine</a:t>
            </a:r>
            <a:r>
              <a:rPr lang="es-CO" dirty="0"/>
              <a:t>.</a:t>
            </a:r>
          </a:p>
        </p:txBody>
      </p:sp>
    </p:spTree>
    <p:extLst>
      <p:ext uri="{BB962C8B-B14F-4D97-AF65-F5344CB8AC3E}">
        <p14:creationId xmlns:p14="http://schemas.microsoft.com/office/powerpoint/2010/main" val="3989511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a:extLst>
              <a:ext uri="{FF2B5EF4-FFF2-40B4-BE49-F238E27FC236}">
                <a16:creationId xmlns:a16="http://schemas.microsoft.com/office/drawing/2014/main" id="{BBEE9307-F1F3-49D5-A722-BBBD199BB92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3" name="Conector recto 2">
            <a:extLst>
              <a:ext uri="{FF2B5EF4-FFF2-40B4-BE49-F238E27FC236}">
                <a16:creationId xmlns:a16="http://schemas.microsoft.com/office/drawing/2014/main" id="{3400AA7B-1C86-49B7-981F-6C604492ECF9}"/>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Text Box 2">
            <a:extLst>
              <a:ext uri="{FF2B5EF4-FFF2-40B4-BE49-F238E27FC236}">
                <a16:creationId xmlns:a16="http://schemas.microsoft.com/office/drawing/2014/main" id="{9405EBCA-3C10-4BB1-96E6-78ADD57BEEF3}"/>
              </a:ext>
            </a:extLst>
          </p:cNvPr>
          <p:cNvSpPr txBox="1">
            <a:spLocks noChangeArrowheads="1"/>
          </p:cNvSpPr>
          <p:nvPr/>
        </p:nvSpPr>
        <p:spPr bwMode="auto">
          <a:xfrm>
            <a:off x="0" y="59281"/>
            <a:ext cx="1167371" cy="400110"/>
          </a:xfrm>
          <a:prstGeom prst="rect">
            <a:avLst/>
          </a:prstGeom>
          <a:noFill/>
        </p:spPr>
        <p:txBody>
          <a:bodyPr wrap="none" rtlCol="0">
            <a:spAutoFit/>
          </a:bodyPr>
          <a:lstStyle>
            <a:defPPr>
              <a:defRPr lang="es-ES"/>
            </a:defPPr>
            <a:lvl1pPr>
              <a:defRPr sz="2800" b="1"/>
            </a:lvl1pPr>
          </a:lstStyle>
          <a:p>
            <a:r>
              <a:rPr lang="es-ES" sz="2000" dirty="0"/>
              <a:t>ALCANCE</a:t>
            </a:r>
          </a:p>
        </p:txBody>
      </p:sp>
      <p:sp>
        <p:nvSpPr>
          <p:cNvPr id="5" name="Rectángulo 4">
            <a:extLst>
              <a:ext uri="{FF2B5EF4-FFF2-40B4-BE49-F238E27FC236}">
                <a16:creationId xmlns:a16="http://schemas.microsoft.com/office/drawing/2014/main" id="{07C1CF8A-13F7-448D-8D8D-57B9D53BDF99}"/>
              </a:ext>
            </a:extLst>
          </p:cNvPr>
          <p:cNvSpPr/>
          <p:nvPr/>
        </p:nvSpPr>
        <p:spPr>
          <a:xfrm>
            <a:off x="159026" y="859531"/>
            <a:ext cx="8560903" cy="4524315"/>
          </a:xfrm>
          <a:prstGeom prst="rect">
            <a:avLst/>
          </a:prstGeom>
        </p:spPr>
        <p:txBody>
          <a:bodyPr wrap="square">
            <a:spAutoFit/>
          </a:bodyPr>
          <a:lstStyle/>
          <a:p>
            <a:pPr algn="just"/>
            <a:r>
              <a:rPr lang="es-CO" dirty="0"/>
              <a:t>El curso de Análisis Geoespacial está enfocado en la construcción de modelos basados en datos espaciales, que ayuden a entender la distribución y comportamientos de procesos físicos en ciencias de la tierra. </a:t>
            </a:r>
          </a:p>
          <a:p>
            <a:pPr algn="just"/>
            <a:endParaRPr lang="es-CO" dirty="0"/>
          </a:p>
          <a:p>
            <a:pPr algn="just"/>
            <a:r>
              <a:rPr lang="es-CO" dirty="0"/>
              <a:t>No es un curso avanzado de Python o SIG, por lo tanto no requiere conocimientos profundos en dichas herramientas. El curso, sin entrar en detalle en los aspectos básicos de estas herramientas, parte que el estudiante conoce dichas herramientas, sin necesidad de ser un experto. Sin embargo las personas con conocimientos profundos en cualquiera de estas herramientas son bienvenidas a aportar desde su conocimiento y en el marco del contenido del curso. El curso es una construcción conjunta de conocimiento por parte tanto de los estudiantes como del profesor. </a:t>
            </a:r>
          </a:p>
          <a:p>
            <a:pPr algn="just"/>
            <a:endParaRPr lang="es-CO" dirty="0"/>
          </a:p>
          <a:p>
            <a:pPr algn="just"/>
            <a:r>
              <a:rPr lang="es-CO" dirty="0"/>
              <a:t>Aunque la mayoría de las técnicas a utilizar se encuentran en el campo de </a:t>
            </a:r>
            <a:r>
              <a:rPr lang="es-CO" i="1" dirty="0"/>
              <a:t>machine </a:t>
            </a:r>
            <a:r>
              <a:rPr lang="es-CO" i="1" dirty="0" err="1"/>
              <a:t>learning</a:t>
            </a:r>
            <a:r>
              <a:rPr lang="es-CO" dirty="0"/>
              <a:t>, </a:t>
            </a:r>
            <a:r>
              <a:rPr lang="es-CO" i="1" dirty="0"/>
              <a:t>data </a:t>
            </a:r>
            <a:r>
              <a:rPr lang="es-CO" i="1" dirty="0" err="1"/>
              <a:t>minig</a:t>
            </a:r>
            <a:r>
              <a:rPr lang="es-CO" i="1" dirty="0"/>
              <a:t>, y </a:t>
            </a:r>
            <a:r>
              <a:rPr lang="es-CO" i="1" dirty="0" err="1"/>
              <a:t>big</a:t>
            </a:r>
            <a:r>
              <a:rPr lang="es-CO" i="1" dirty="0"/>
              <a:t> data, </a:t>
            </a:r>
            <a:r>
              <a:rPr lang="es-CO" dirty="0"/>
              <a:t>no corresponde a un curso avanzado en estas herramientas</a:t>
            </a:r>
            <a:r>
              <a:rPr lang="es-CO" i="1" dirty="0"/>
              <a:t> </a:t>
            </a:r>
            <a:r>
              <a:rPr lang="es-CO" dirty="0"/>
              <a:t>ni tampoco de </a:t>
            </a:r>
            <a:r>
              <a:rPr lang="es-CO" i="1" dirty="0"/>
              <a:t>Deep </a:t>
            </a:r>
            <a:r>
              <a:rPr lang="es-CO" i="1" dirty="0" err="1"/>
              <a:t>Learning</a:t>
            </a:r>
            <a:r>
              <a:rPr lang="es-CO" dirty="0"/>
              <a:t>. El enfoque es el uso de dichas herramientas para solucionar problemas en el campo de las geociencias.</a:t>
            </a:r>
          </a:p>
        </p:txBody>
      </p:sp>
    </p:spTree>
    <p:extLst>
      <p:ext uri="{BB962C8B-B14F-4D97-AF65-F5344CB8AC3E}">
        <p14:creationId xmlns:p14="http://schemas.microsoft.com/office/powerpoint/2010/main" val="144089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3" name="Conector recto 2"/>
          <p:cNvCxnSpPr/>
          <p:nvPr/>
        </p:nvCxnSpPr>
        <p:spPr>
          <a:xfrm>
            <a:off x="15528"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Text Box 2"/>
          <p:cNvSpPr txBox="1">
            <a:spLocks noChangeArrowheads="1"/>
          </p:cNvSpPr>
          <p:nvPr/>
        </p:nvSpPr>
        <p:spPr bwMode="auto">
          <a:xfrm>
            <a:off x="0" y="59281"/>
            <a:ext cx="3792385" cy="400110"/>
          </a:xfrm>
          <a:prstGeom prst="rect">
            <a:avLst/>
          </a:prstGeom>
          <a:noFill/>
        </p:spPr>
        <p:txBody>
          <a:bodyPr wrap="none" rtlCol="0">
            <a:spAutoFit/>
          </a:bodyPr>
          <a:lstStyle>
            <a:defPPr>
              <a:defRPr lang="es-ES"/>
            </a:defPPr>
            <a:lvl1pPr>
              <a:defRPr sz="2800" b="1"/>
            </a:lvl1pPr>
          </a:lstStyle>
          <a:p>
            <a:r>
              <a:rPr lang="es-ES" sz="2000" dirty="0"/>
              <a:t>MODELO EXPERIMENTAL DE KOLB</a:t>
            </a:r>
          </a:p>
        </p:txBody>
      </p:sp>
      <p:sp>
        <p:nvSpPr>
          <p:cNvPr id="10" name="Rectángulo redondeado 9"/>
          <p:cNvSpPr/>
          <p:nvPr/>
        </p:nvSpPr>
        <p:spPr>
          <a:xfrm>
            <a:off x="4128409" y="880213"/>
            <a:ext cx="3574186" cy="112749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O" sz="1600" b="1" dirty="0"/>
              <a:t>MOTIVACIÓN</a:t>
            </a:r>
          </a:p>
          <a:p>
            <a:pPr algn="ctr"/>
            <a:r>
              <a:rPr lang="es-CO" sz="1600" dirty="0" err="1"/>
              <a:t>Est</a:t>
            </a:r>
            <a:r>
              <a:rPr lang="es-CO" sz="1600" dirty="0"/>
              <a:t>. Tipo 1: concreto – reflexivo</a:t>
            </a:r>
          </a:p>
          <a:p>
            <a:pPr algn="ctr"/>
            <a:r>
              <a:rPr lang="es-CO" sz="1600" dirty="0"/>
              <a:t>Profesor: Motivador</a:t>
            </a:r>
          </a:p>
        </p:txBody>
      </p:sp>
      <p:grpSp>
        <p:nvGrpSpPr>
          <p:cNvPr id="11" name="Grupo 10"/>
          <p:cNvGrpSpPr/>
          <p:nvPr/>
        </p:nvGrpSpPr>
        <p:grpSpPr>
          <a:xfrm>
            <a:off x="2419009" y="2007707"/>
            <a:ext cx="5296286" cy="1889028"/>
            <a:chOff x="321614" y="592021"/>
            <a:chExt cx="5296286" cy="1906439"/>
          </a:xfrm>
        </p:grpSpPr>
        <p:sp>
          <p:nvSpPr>
            <p:cNvPr id="12" name="Cheurón 11"/>
            <p:cNvSpPr/>
            <p:nvPr/>
          </p:nvSpPr>
          <p:spPr>
            <a:xfrm rot="5400000">
              <a:off x="114579" y="799056"/>
              <a:ext cx="1906439" cy="1492370"/>
            </a:xfrm>
            <a:prstGeom prst="chevron">
              <a:avLst/>
            </a:prstGeom>
            <a:solidFill>
              <a:schemeClr val="accent4">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4" name="Rectángulo redondeado 13"/>
            <p:cNvSpPr/>
            <p:nvPr/>
          </p:nvSpPr>
          <p:spPr>
            <a:xfrm>
              <a:off x="2083466" y="750498"/>
              <a:ext cx="3534434" cy="1137886"/>
            </a:xfrm>
            <a:prstGeom prst="round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CO" sz="1600" b="1" dirty="0"/>
                <a:t>INFORMACIÓN BÁSICA Y MÉTODOS</a:t>
              </a:r>
            </a:p>
            <a:p>
              <a:pPr algn="ctr"/>
              <a:r>
                <a:rPr lang="es-CO" sz="1600" dirty="0" err="1"/>
                <a:t>Est</a:t>
              </a:r>
              <a:r>
                <a:rPr lang="es-CO" sz="1600" dirty="0"/>
                <a:t>. Tipo 2: abstracto – reflexivo</a:t>
              </a:r>
            </a:p>
            <a:p>
              <a:pPr algn="ctr"/>
              <a:r>
                <a:rPr lang="es-CO" sz="1600" dirty="0"/>
                <a:t>Profesor: Experto</a:t>
              </a:r>
            </a:p>
            <a:p>
              <a:pPr algn="ctr"/>
              <a:endParaRPr lang="es-CO" sz="1600" b="1" dirty="0"/>
            </a:p>
          </p:txBody>
        </p:sp>
      </p:grpSp>
      <p:sp>
        <p:nvSpPr>
          <p:cNvPr id="18" name="Rectángulo redondeado 17"/>
          <p:cNvSpPr/>
          <p:nvPr/>
        </p:nvSpPr>
        <p:spPr>
          <a:xfrm>
            <a:off x="4168160" y="3439721"/>
            <a:ext cx="3534435" cy="1127494"/>
          </a:xfrm>
          <a:prstGeom prst="round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CO" sz="1600" b="1" dirty="0"/>
              <a:t>OPORTUNIDADES PRÁCTICAS</a:t>
            </a:r>
          </a:p>
          <a:p>
            <a:pPr algn="ctr"/>
            <a:r>
              <a:rPr lang="es-CO" sz="1600" dirty="0" err="1"/>
              <a:t>Est</a:t>
            </a:r>
            <a:r>
              <a:rPr lang="es-CO" sz="1600" dirty="0"/>
              <a:t>. Tipo 3: abstracto - activo</a:t>
            </a:r>
          </a:p>
          <a:p>
            <a:pPr algn="ctr"/>
            <a:r>
              <a:rPr lang="es-CO" sz="1600" dirty="0"/>
              <a:t>Profesor: Técnico</a:t>
            </a:r>
          </a:p>
          <a:p>
            <a:pPr algn="ctr"/>
            <a:endParaRPr lang="es-CO" sz="1600" b="1" dirty="0"/>
          </a:p>
        </p:txBody>
      </p:sp>
      <p:sp>
        <p:nvSpPr>
          <p:cNvPr id="22" name="Rectángulo redondeado 21"/>
          <p:cNvSpPr/>
          <p:nvPr/>
        </p:nvSpPr>
        <p:spPr>
          <a:xfrm>
            <a:off x="4223647" y="4724245"/>
            <a:ext cx="3478948" cy="1127494"/>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s-CO" sz="1600" b="1" dirty="0"/>
              <a:t>OBLIGAR A EXPLORAR</a:t>
            </a:r>
          </a:p>
          <a:p>
            <a:pPr algn="ctr"/>
            <a:r>
              <a:rPr lang="es-CO" sz="1600" dirty="0" err="1"/>
              <a:t>Est</a:t>
            </a:r>
            <a:r>
              <a:rPr lang="es-CO" sz="1600" dirty="0"/>
              <a:t>. Tipo 4: concreto – activo</a:t>
            </a:r>
          </a:p>
          <a:p>
            <a:pPr algn="ctr"/>
            <a:r>
              <a:rPr lang="es-CO" sz="1600" dirty="0"/>
              <a:t>Profesor: abierto</a:t>
            </a:r>
          </a:p>
          <a:p>
            <a:pPr algn="ctr"/>
            <a:endParaRPr lang="es-CO" sz="1600" b="1" dirty="0"/>
          </a:p>
        </p:txBody>
      </p:sp>
      <p:sp>
        <p:nvSpPr>
          <p:cNvPr id="25" name="Cheurón 24"/>
          <p:cNvSpPr/>
          <p:nvPr/>
        </p:nvSpPr>
        <p:spPr>
          <a:xfrm rot="5400000">
            <a:off x="2220679" y="3490560"/>
            <a:ext cx="1889028" cy="1492370"/>
          </a:xfrm>
          <a:prstGeom prst="chevron">
            <a:avLst/>
          </a:prstGeom>
          <a:solidFill>
            <a:schemeClr val="accent4">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6" name="Cheurón 25"/>
          <p:cNvSpPr/>
          <p:nvPr/>
        </p:nvSpPr>
        <p:spPr>
          <a:xfrm rot="5400000">
            <a:off x="2220679" y="4839467"/>
            <a:ext cx="1889028" cy="1492370"/>
          </a:xfrm>
          <a:prstGeom prst="chevron">
            <a:avLst/>
          </a:prstGeom>
          <a:solidFill>
            <a:schemeClr val="accent4">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7" name="Cheurón 26"/>
          <p:cNvSpPr/>
          <p:nvPr/>
        </p:nvSpPr>
        <p:spPr>
          <a:xfrm rot="5400000">
            <a:off x="2243253" y="857128"/>
            <a:ext cx="1889028" cy="1492370"/>
          </a:xfrm>
          <a:prstGeom prst="chevron">
            <a:avLst/>
          </a:prstGeom>
          <a:solidFill>
            <a:schemeClr val="accent4">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8" name="CuadroTexto 27"/>
          <p:cNvSpPr txBox="1"/>
          <p:nvPr/>
        </p:nvSpPr>
        <p:spPr>
          <a:xfrm>
            <a:off x="2655181" y="1571361"/>
            <a:ext cx="1020023" cy="369332"/>
          </a:xfrm>
          <a:prstGeom prst="rect">
            <a:avLst/>
          </a:prstGeom>
          <a:noFill/>
        </p:spPr>
        <p:txBody>
          <a:bodyPr wrap="none" rtlCol="0">
            <a:spAutoFit/>
          </a:bodyPr>
          <a:lstStyle/>
          <a:p>
            <a:r>
              <a:rPr lang="es-CO" i="1" dirty="0"/>
              <a:t>Por qué?</a:t>
            </a:r>
          </a:p>
        </p:txBody>
      </p:sp>
      <p:sp>
        <p:nvSpPr>
          <p:cNvPr id="29" name="CuadroTexto 28"/>
          <p:cNvSpPr txBox="1"/>
          <p:nvPr/>
        </p:nvSpPr>
        <p:spPr>
          <a:xfrm>
            <a:off x="2830726" y="2914120"/>
            <a:ext cx="675185" cy="369332"/>
          </a:xfrm>
          <a:prstGeom prst="rect">
            <a:avLst/>
          </a:prstGeom>
          <a:noFill/>
        </p:spPr>
        <p:txBody>
          <a:bodyPr wrap="none" rtlCol="0">
            <a:spAutoFit/>
          </a:bodyPr>
          <a:lstStyle/>
          <a:p>
            <a:r>
              <a:rPr lang="es-CO" i="1" dirty="0"/>
              <a:t>Qué?</a:t>
            </a:r>
          </a:p>
        </p:txBody>
      </p:sp>
      <p:sp>
        <p:nvSpPr>
          <p:cNvPr id="30" name="CuadroTexto 29"/>
          <p:cNvSpPr txBox="1"/>
          <p:nvPr/>
        </p:nvSpPr>
        <p:spPr>
          <a:xfrm>
            <a:off x="2749052" y="4218228"/>
            <a:ext cx="832279" cy="369332"/>
          </a:xfrm>
          <a:prstGeom prst="rect">
            <a:avLst/>
          </a:prstGeom>
          <a:noFill/>
        </p:spPr>
        <p:txBody>
          <a:bodyPr wrap="none" rtlCol="0">
            <a:spAutoFit/>
          </a:bodyPr>
          <a:lstStyle/>
          <a:p>
            <a:r>
              <a:rPr lang="es-CO" i="1" dirty="0"/>
              <a:t>Cómo?</a:t>
            </a:r>
          </a:p>
        </p:txBody>
      </p:sp>
      <p:sp>
        <p:nvSpPr>
          <p:cNvPr id="31" name="CuadroTexto 30"/>
          <p:cNvSpPr txBox="1"/>
          <p:nvPr/>
        </p:nvSpPr>
        <p:spPr>
          <a:xfrm>
            <a:off x="2419008" y="5477012"/>
            <a:ext cx="1369286" cy="369332"/>
          </a:xfrm>
          <a:prstGeom prst="rect">
            <a:avLst/>
          </a:prstGeom>
          <a:noFill/>
        </p:spPr>
        <p:txBody>
          <a:bodyPr wrap="none" rtlCol="0">
            <a:spAutoFit/>
          </a:bodyPr>
          <a:lstStyle/>
          <a:p>
            <a:r>
              <a:rPr lang="es-CO" i="1" dirty="0"/>
              <a:t>Qué pasa si?</a:t>
            </a:r>
          </a:p>
        </p:txBody>
      </p:sp>
    </p:spTree>
    <p:extLst>
      <p:ext uri="{BB962C8B-B14F-4D97-AF65-F5344CB8AC3E}">
        <p14:creationId xmlns:p14="http://schemas.microsoft.com/office/powerpoint/2010/main" val="1895997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3" name="Conector recto 2"/>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Text Box 2"/>
          <p:cNvSpPr txBox="1">
            <a:spLocks noChangeArrowheads="1"/>
          </p:cNvSpPr>
          <p:nvPr/>
        </p:nvSpPr>
        <p:spPr bwMode="auto">
          <a:xfrm>
            <a:off x="0" y="59281"/>
            <a:ext cx="4131067" cy="400110"/>
          </a:xfrm>
          <a:prstGeom prst="rect">
            <a:avLst/>
          </a:prstGeom>
          <a:noFill/>
        </p:spPr>
        <p:txBody>
          <a:bodyPr wrap="none" rtlCol="0">
            <a:spAutoFit/>
          </a:bodyPr>
          <a:lstStyle>
            <a:defPPr>
              <a:defRPr lang="es-ES"/>
            </a:defPPr>
            <a:lvl1pPr>
              <a:defRPr sz="2800" b="1"/>
            </a:lvl1pPr>
          </a:lstStyle>
          <a:p>
            <a:r>
              <a:rPr lang="es-ES" sz="2000" dirty="0"/>
              <a:t>CRONOGRAMA Y TEMAS DEL CURSO</a:t>
            </a:r>
          </a:p>
        </p:txBody>
      </p:sp>
      <p:grpSp>
        <p:nvGrpSpPr>
          <p:cNvPr id="8" name="Grupo 7"/>
          <p:cNvGrpSpPr/>
          <p:nvPr/>
        </p:nvGrpSpPr>
        <p:grpSpPr>
          <a:xfrm>
            <a:off x="252977" y="630289"/>
            <a:ext cx="3877088" cy="1906439"/>
            <a:chOff x="253979" y="750498"/>
            <a:chExt cx="3877088" cy="1906439"/>
          </a:xfrm>
        </p:grpSpPr>
        <p:sp>
          <p:nvSpPr>
            <p:cNvPr id="5" name="Cheurón 4"/>
            <p:cNvSpPr/>
            <p:nvPr/>
          </p:nvSpPr>
          <p:spPr>
            <a:xfrm rot="5400000">
              <a:off x="46944" y="957533"/>
              <a:ext cx="1906439" cy="1492370"/>
            </a:xfrm>
            <a:prstGeom prst="chevron">
              <a:avLst/>
            </a:prstGeom>
            <a:solidFill>
              <a:schemeClr val="accent6">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6" name="CuadroTexto 5"/>
            <p:cNvSpPr txBox="1"/>
            <p:nvPr/>
          </p:nvSpPr>
          <p:spPr>
            <a:xfrm>
              <a:off x="448569" y="1596690"/>
              <a:ext cx="1103187" cy="369332"/>
            </a:xfrm>
            <a:prstGeom prst="rect">
              <a:avLst/>
            </a:prstGeom>
            <a:noFill/>
          </p:spPr>
          <p:txBody>
            <a:bodyPr wrap="none" rtlCol="0">
              <a:spAutoFit/>
            </a:bodyPr>
            <a:lstStyle/>
            <a:p>
              <a:r>
                <a:rPr lang="es-CO" dirty="0"/>
                <a:t>Semana 1</a:t>
              </a:r>
            </a:p>
          </p:txBody>
        </p:sp>
        <p:sp>
          <p:nvSpPr>
            <p:cNvPr id="7" name="Rectángulo redondeado 6"/>
            <p:cNvSpPr/>
            <p:nvPr/>
          </p:nvSpPr>
          <p:spPr>
            <a:xfrm>
              <a:off x="1810560" y="750498"/>
              <a:ext cx="2320507" cy="11378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O" sz="1600" dirty="0"/>
                <a:t>Introducción y ambiente de trabajo</a:t>
              </a:r>
            </a:p>
          </p:txBody>
        </p:sp>
      </p:grpSp>
      <p:grpSp>
        <p:nvGrpSpPr>
          <p:cNvPr id="9" name="Grupo 8"/>
          <p:cNvGrpSpPr/>
          <p:nvPr/>
        </p:nvGrpSpPr>
        <p:grpSpPr>
          <a:xfrm>
            <a:off x="235723" y="1947142"/>
            <a:ext cx="3877088" cy="1906439"/>
            <a:chOff x="253979" y="750498"/>
            <a:chExt cx="3877088" cy="1906439"/>
          </a:xfrm>
        </p:grpSpPr>
        <p:sp>
          <p:nvSpPr>
            <p:cNvPr id="10" name="Cheurón 9"/>
            <p:cNvSpPr/>
            <p:nvPr/>
          </p:nvSpPr>
          <p:spPr>
            <a:xfrm rot="5400000">
              <a:off x="46944" y="957533"/>
              <a:ext cx="1906439" cy="1492370"/>
            </a:xfrm>
            <a:prstGeom prst="chevron">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1" name="CuadroTexto 10"/>
            <p:cNvSpPr txBox="1"/>
            <p:nvPr/>
          </p:nvSpPr>
          <p:spPr>
            <a:xfrm>
              <a:off x="448569" y="1596690"/>
              <a:ext cx="1103187" cy="369332"/>
            </a:xfrm>
            <a:prstGeom prst="rect">
              <a:avLst/>
            </a:prstGeom>
            <a:noFill/>
          </p:spPr>
          <p:txBody>
            <a:bodyPr wrap="none" rtlCol="0">
              <a:spAutoFit/>
            </a:bodyPr>
            <a:lstStyle/>
            <a:p>
              <a:r>
                <a:rPr lang="es-CO" dirty="0"/>
                <a:t>Semana 2</a:t>
              </a:r>
            </a:p>
          </p:txBody>
        </p:sp>
        <p:sp>
          <p:nvSpPr>
            <p:cNvPr id="12" name="Rectángulo redondeado 11"/>
            <p:cNvSpPr/>
            <p:nvPr/>
          </p:nvSpPr>
          <p:spPr>
            <a:xfrm>
              <a:off x="1810560" y="750498"/>
              <a:ext cx="2320507" cy="11378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O" sz="1600" dirty="0"/>
                <a:t>Datos espaciales y modelos</a:t>
              </a:r>
            </a:p>
          </p:txBody>
        </p:sp>
      </p:grpSp>
      <p:grpSp>
        <p:nvGrpSpPr>
          <p:cNvPr id="14" name="Grupo 13"/>
          <p:cNvGrpSpPr/>
          <p:nvPr/>
        </p:nvGrpSpPr>
        <p:grpSpPr>
          <a:xfrm>
            <a:off x="235723" y="3257963"/>
            <a:ext cx="3877088" cy="1906439"/>
            <a:chOff x="253979" y="750498"/>
            <a:chExt cx="3877088" cy="1906439"/>
          </a:xfrm>
        </p:grpSpPr>
        <p:sp>
          <p:nvSpPr>
            <p:cNvPr id="15" name="Cheurón 14"/>
            <p:cNvSpPr/>
            <p:nvPr/>
          </p:nvSpPr>
          <p:spPr>
            <a:xfrm rot="5400000">
              <a:off x="46944" y="957533"/>
              <a:ext cx="1906439" cy="1492370"/>
            </a:xfrm>
            <a:prstGeom prst="chevron">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6" name="CuadroTexto 15"/>
            <p:cNvSpPr txBox="1"/>
            <p:nvPr/>
          </p:nvSpPr>
          <p:spPr>
            <a:xfrm>
              <a:off x="448569" y="1596690"/>
              <a:ext cx="1103187" cy="369332"/>
            </a:xfrm>
            <a:prstGeom prst="rect">
              <a:avLst/>
            </a:prstGeom>
            <a:noFill/>
          </p:spPr>
          <p:txBody>
            <a:bodyPr wrap="none" rtlCol="0">
              <a:spAutoFit/>
            </a:bodyPr>
            <a:lstStyle/>
            <a:p>
              <a:r>
                <a:rPr lang="es-CO" dirty="0"/>
                <a:t>Semana 3</a:t>
              </a:r>
            </a:p>
          </p:txBody>
        </p:sp>
        <p:sp>
          <p:nvSpPr>
            <p:cNvPr id="17" name="Rectángulo redondeado 16"/>
            <p:cNvSpPr/>
            <p:nvPr/>
          </p:nvSpPr>
          <p:spPr>
            <a:xfrm>
              <a:off x="1810560" y="750498"/>
              <a:ext cx="2320507" cy="11378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O" sz="1600" dirty="0"/>
                <a:t>Presentación 1 &amp; ML</a:t>
              </a:r>
            </a:p>
          </p:txBody>
        </p:sp>
      </p:grpSp>
      <p:grpSp>
        <p:nvGrpSpPr>
          <p:cNvPr id="18" name="Grupo 17"/>
          <p:cNvGrpSpPr/>
          <p:nvPr/>
        </p:nvGrpSpPr>
        <p:grpSpPr>
          <a:xfrm>
            <a:off x="235722" y="4646422"/>
            <a:ext cx="3877088" cy="1906439"/>
            <a:chOff x="253979" y="750498"/>
            <a:chExt cx="3877088" cy="1906439"/>
          </a:xfrm>
        </p:grpSpPr>
        <p:sp>
          <p:nvSpPr>
            <p:cNvPr id="19" name="Cheurón 18"/>
            <p:cNvSpPr/>
            <p:nvPr/>
          </p:nvSpPr>
          <p:spPr>
            <a:xfrm rot="5400000">
              <a:off x="46944" y="957533"/>
              <a:ext cx="1906439" cy="1492370"/>
            </a:xfrm>
            <a:prstGeom prst="chevron">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0" name="CuadroTexto 19"/>
            <p:cNvSpPr txBox="1"/>
            <p:nvPr/>
          </p:nvSpPr>
          <p:spPr>
            <a:xfrm>
              <a:off x="448569" y="1596690"/>
              <a:ext cx="1103187" cy="369332"/>
            </a:xfrm>
            <a:prstGeom prst="rect">
              <a:avLst/>
            </a:prstGeom>
            <a:noFill/>
          </p:spPr>
          <p:txBody>
            <a:bodyPr wrap="none" rtlCol="0">
              <a:spAutoFit/>
            </a:bodyPr>
            <a:lstStyle/>
            <a:p>
              <a:r>
                <a:rPr lang="es-CO" dirty="0"/>
                <a:t>Semana 4</a:t>
              </a:r>
            </a:p>
          </p:txBody>
        </p:sp>
        <p:sp>
          <p:nvSpPr>
            <p:cNvPr id="21" name="Rectángulo redondeado 20"/>
            <p:cNvSpPr/>
            <p:nvPr/>
          </p:nvSpPr>
          <p:spPr>
            <a:xfrm>
              <a:off x="1810560" y="750498"/>
              <a:ext cx="2320507" cy="11378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O" sz="1600" dirty="0"/>
                <a:t>Toma &amp; Preparación de datos</a:t>
              </a:r>
            </a:p>
          </p:txBody>
        </p:sp>
      </p:grpSp>
      <p:grpSp>
        <p:nvGrpSpPr>
          <p:cNvPr id="22" name="Grupo 21"/>
          <p:cNvGrpSpPr/>
          <p:nvPr/>
        </p:nvGrpSpPr>
        <p:grpSpPr>
          <a:xfrm>
            <a:off x="4882487" y="630290"/>
            <a:ext cx="3877088" cy="1906439"/>
            <a:chOff x="253979" y="750498"/>
            <a:chExt cx="3877088" cy="1906439"/>
          </a:xfrm>
        </p:grpSpPr>
        <p:sp>
          <p:nvSpPr>
            <p:cNvPr id="23" name="Cheurón 22"/>
            <p:cNvSpPr/>
            <p:nvPr/>
          </p:nvSpPr>
          <p:spPr>
            <a:xfrm rot="5400000">
              <a:off x="46944" y="957533"/>
              <a:ext cx="1906439" cy="1492370"/>
            </a:xfrm>
            <a:prstGeom prst="chevron">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4" name="CuadroTexto 23"/>
            <p:cNvSpPr txBox="1"/>
            <p:nvPr/>
          </p:nvSpPr>
          <p:spPr>
            <a:xfrm>
              <a:off x="448569" y="1596690"/>
              <a:ext cx="1103187" cy="369332"/>
            </a:xfrm>
            <a:prstGeom prst="rect">
              <a:avLst/>
            </a:prstGeom>
            <a:noFill/>
          </p:spPr>
          <p:txBody>
            <a:bodyPr wrap="none" rtlCol="0">
              <a:spAutoFit/>
            </a:bodyPr>
            <a:lstStyle/>
            <a:p>
              <a:r>
                <a:rPr lang="es-CO" dirty="0"/>
                <a:t>Semana 5</a:t>
              </a:r>
            </a:p>
          </p:txBody>
        </p:sp>
        <p:sp>
          <p:nvSpPr>
            <p:cNvPr id="25" name="Rectángulo redondeado 24"/>
            <p:cNvSpPr/>
            <p:nvPr/>
          </p:nvSpPr>
          <p:spPr>
            <a:xfrm>
              <a:off x="1810560" y="750498"/>
              <a:ext cx="2320507" cy="11378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O" sz="1600" dirty="0"/>
                <a:t>AED &amp; Selección de variables</a:t>
              </a:r>
            </a:p>
          </p:txBody>
        </p:sp>
      </p:grpSp>
      <p:grpSp>
        <p:nvGrpSpPr>
          <p:cNvPr id="26" name="Grupo 25"/>
          <p:cNvGrpSpPr/>
          <p:nvPr/>
        </p:nvGrpSpPr>
        <p:grpSpPr>
          <a:xfrm>
            <a:off x="4865233" y="1947143"/>
            <a:ext cx="3877088" cy="1906439"/>
            <a:chOff x="253979" y="750498"/>
            <a:chExt cx="3877088" cy="1906439"/>
          </a:xfrm>
        </p:grpSpPr>
        <p:sp>
          <p:nvSpPr>
            <p:cNvPr id="27" name="Cheurón 26"/>
            <p:cNvSpPr/>
            <p:nvPr/>
          </p:nvSpPr>
          <p:spPr>
            <a:xfrm rot="5400000">
              <a:off x="46944" y="957533"/>
              <a:ext cx="1906439" cy="1492370"/>
            </a:xfrm>
            <a:prstGeom prst="chevron">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8" name="CuadroTexto 27"/>
            <p:cNvSpPr txBox="1"/>
            <p:nvPr/>
          </p:nvSpPr>
          <p:spPr>
            <a:xfrm>
              <a:off x="448569" y="1596690"/>
              <a:ext cx="1103187" cy="369332"/>
            </a:xfrm>
            <a:prstGeom prst="rect">
              <a:avLst/>
            </a:prstGeom>
            <a:noFill/>
          </p:spPr>
          <p:txBody>
            <a:bodyPr wrap="none" rtlCol="0">
              <a:spAutoFit/>
            </a:bodyPr>
            <a:lstStyle>
              <a:defPPr>
                <a:defRPr lang="es-CO"/>
              </a:defPPr>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s-CO" dirty="0"/>
                <a:t>Semana 6</a:t>
              </a:r>
            </a:p>
          </p:txBody>
        </p:sp>
        <p:sp>
          <p:nvSpPr>
            <p:cNvPr id="29" name="Rectángulo redondeado 28"/>
            <p:cNvSpPr/>
            <p:nvPr/>
          </p:nvSpPr>
          <p:spPr>
            <a:xfrm>
              <a:off x="1810560" y="750498"/>
              <a:ext cx="2320507" cy="1137886"/>
            </a:xfrm>
            <a:prstGeom prst="roundRect">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s-CO" dirty="0" err="1">
                  <a:solidFill>
                    <a:schemeClr val="tx1"/>
                  </a:solidFill>
                </a:rPr>
                <a:t>Bias-Variance</a:t>
              </a:r>
              <a:r>
                <a:rPr lang="es-CO" dirty="0">
                  <a:solidFill>
                    <a:schemeClr val="tx1"/>
                  </a:solidFill>
                </a:rPr>
                <a:t> &amp; Selección del modelo</a:t>
              </a:r>
            </a:p>
          </p:txBody>
        </p:sp>
      </p:grpSp>
      <p:grpSp>
        <p:nvGrpSpPr>
          <p:cNvPr id="30" name="Grupo 29"/>
          <p:cNvGrpSpPr/>
          <p:nvPr/>
        </p:nvGrpSpPr>
        <p:grpSpPr>
          <a:xfrm>
            <a:off x="4882486" y="3257963"/>
            <a:ext cx="3877088" cy="1906439"/>
            <a:chOff x="253979" y="750498"/>
            <a:chExt cx="3877088" cy="1906439"/>
          </a:xfrm>
        </p:grpSpPr>
        <p:sp>
          <p:nvSpPr>
            <p:cNvPr id="31" name="Cheurón 30"/>
            <p:cNvSpPr/>
            <p:nvPr/>
          </p:nvSpPr>
          <p:spPr>
            <a:xfrm rot="5400000">
              <a:off x="46944" y="957533"/>
              <a:ext cx="1906439" cy="1492370"/>
            </a:xfrm>
            <a:prstGeom prst="chevron">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32" name="CuadroTexto 31"/>
            <p:cNvSpPr txBox="1"/>
            <p:nvPr/>
          </p:nvSpPr>
          <p:spPr>
            <a:xfrm>
              <a:off x="448569" y="1596690"/>
              <a:ext cx="1103187" cy="369332"/>
            </a:xfrm>
            <a:prstGeom prst="rect">
              <a:avLst/>
            </a:prstGeom>
            <a:noFill/>
          </p:spPr>
          <p:txBody>
            <a:bodyPr wrap="none" rtlCol="0">
              <a:spAutoFit/>
            </a:bodyPr>
            <a:lstStyle/>
            <a:p>
              <a:r>
                <a:rPr lang="es-CO" dirty="0"/>
                <a:t>Semana 7</a:t>
              </a:r>
            </a:p>
          </p:txBody>
        </p:sp>
        <p:sp>
          <p:nvSpPr>
            <p:cNvPr id="33" name="Rectángulo redondeado 32"/>
            <p:cNvSpPr/>
            <p:nvPr/>
          </p:nvSpPr>
          <p:spPr>
            <a:xfrm>
              <a:off x="1810560" y="750498"/>
              <a:ext cx="2320507" cy="11378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O" sz="1600" dirty="0"/>
                <a:t>Validación</a:t>
              </a:r>
              <a:endParaRPr lang="es-CO" sz="1600" b="1" dirty="0">
                <a:solidFill>
                  <a:srgbClr val="FF0000"/>
                </a:solidFill>
              </a:endParaRPr>
            </a:p>
          </p:txBody>
        </p:sp>
      </p:grpSp>
      <p:grpSp>
        <p:nvGrpSpPr>
          <p:cNvPr id="34" name="Grupo 33"/>
          <p:cNvGrpSpPr/>
          <p:nvPr/>
        </p:nvGrpSpPr>
        <p:grpSpPr>
          <a:xfrm>
            <a:off x="4865230" y="4539394"/>
            <a:ext cx="3830134" cy="1906439"/>
            <a:chOff x="253977" y="376769"/>
            <a:chExt cx="3830134" cy="1906439"/>
          </a:xfrm>
        </p:grpSpPr>
        <p:sp>
          <p:nvSpPr>
            <p:cNvPr id="35" name="Cheurón 34"/>
            <p:cNvSpPr/>
            <p:nvPr/>
          </p:nvSpPr>
          <p:spPr>
            <a:xfrm rot="5400000">
              <a:off x="46942" y="583804"/>
              <a:ext cx="1906439" cy="1492370"/>
            </a:xfrm>
            <a:prstGeom prst="chevron">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36" name="CuadroTexto 35"/>
            <p:cNvSpPr txBox="1"/>
            <p:nvPr/>
          </p:nvSpPr>
          <p:spPr>
            <a:xfrm>
              <a:off x="448567" y="1252351"/>
              <a:ext cx="1103187" cy="369332"/>
            </a:xfrm>
            <a:prstGeom prst="rect">
              <a:avLst/>
            </a:prstGeom>
            <a:noFill/>
          </p:spPr>
          <p:txBody>
            <a:bodyPr wrap="none" rtlCol="0">
              <a:spAutoFit/>
            </a:bodyPr>
            <a:lstStyle/>
            <a:p>
              <a:r>
                <a:rPr lang="es-CO" dirty="0"/>
                <a:t>Semana 8</a:t>
              </a:r>
            </a:p>
          </p:txBody>
        </p:sp>
        <p:sp>
          <p:nvSpPr>
            <p:cNvPr id="37" name="Rectángulo redondeado 36"/>
            <p:cNvSpPr/>
            <p:nvPr/>
          </p:nvSpPr>
          <p:spPr>
            <a:xfrm>
              <a:off x="1763604" y="432835"/>
              <a:ext cx="2320507" cy="11378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O" sz="1600" dirty="0">
                  <a:solidFill>
                    <a:schemeClr val="tx1"/>
                  </a:solidFill>
                </a:rPr>
                <a:t>Presentación 2 &amp; Métodos heurísticos</a:t>
              </a:r>
            </a:p>
          </p:txBody>
        </p:sp>
      </p:grpSp>
    </p:spTree>
    <p:extLst>
      <p:ext uri="{BB962C8B-B14F-4D97-AF65-F5344CB8AC3E}">
        <p14:creationId xmlns:p14="http://schemas.microsoft.com/office/powerpoint/2010/main" val="219619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3" name="Conector recto 2"/>
          <p:cNvCxnSpPr/>
          <p:nvPr/>
        </p:nvCxnSpPr>
        <p:spPr>
          <a:xfrm>
            <a:off x="1218" y="41031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Text Box 2"/>
          <p:cNvSpPr txBox="1">
            <a:spLocks noChangeArrowheads="1"/>
          </p:cNvSpPr>
          <p:nvPr/>
        </p:nvSpPr>
        <p:spPr bwMode="auto">
          <a:xfrm>
            <a:off x="-38858" y="-37286"/>
            <a:ext cx="4131067" cy="400110"/>
          </a:xfrm>
          <a:prstGeom prst="rect">
            <a:avLst/>
          </a:prstGeom>
          <a:noFill/>
        </p:spPr>
        <p:txBody>
          <a:bodyPr wrap="none" rtlCol="0">
            <a:spAutoFit/>
          </a:bodyPr>
          <a:lstStyle>
            <a:defPPr>
              <a:defRPr lang="es-ES"/>
            </a:defPPr>
            <a:lvl1pPr>
              <a:defRPr sz="2800" b="1"/>
            </a:lvl1pPr>
          </a:lstStyle>
          <a:p>
            <a:r>
              <a:rPr lang="es-ES" sz="2000" dirty="0"/>
              <a:t>CRONOGRAMA Y TEMAS DEL CURSO</a:t>
            </a:r>
          </a:p>
        </p:txBody>
      </p:sp>
      <p:grpSp>
        <p:nvGrpSpPr>
          <p:cNvPr id="8" name="Grupo 7"/>
          <p:cNvGrpSpPr/>
          <p:nvPr/>
        </p:nvGrpSpPr>
        <p:grpSpPr>
          <a:xfrm>
            <a:off x="232375" y="559279"/>
            <a:ext cx="3877088" cy="1906439"/>
            <a:chOff x="253979" y="750498"/>
            <a:chExt cx="3877088" cy="1906439"/>
          </a:xfrm>
        </p:grpSpPr>
        <p:sp>
          <p:nvSpPr>
            <p:cNvPr id="5" name="Cheurón 4"/>
            <p:cNvSpPr/>
            <p:nvPr/>
          </p:nvSpPr>
          <p:spPr>
            <a:xfrm rot="5400000">
              <a:off x="46944" y="957533"/>
              <a:ext cx="1906439" cy="1492370"/>
            </a:xfrm>
            <a:prstGeom prst="chevron">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6" name="CuadroTexto 5"/>
            <p:cNvSpPr txBox="1"/>
            <p:nvPr/>
          </p:nvSpPr>
          <p:spPr>
            <a:xfrm>
              <a:off x="448569" y="1596690"/>
              <a:ext cx="1103187" cy="369332"/>
            </a:xfrm>
            <a:prstGeom prst="rect">
              <a:avLst/>
            </a:prstGeom>
            <a:noFill/>
          </p:spPr>
          <p:txBody>
            <a:bodyPr wrap="none" rtlCol="0">
              <a:spAutoFit/>
            </a:bodyPr>
            <a:lstStyle/>
            <a:p>
              <a:r>
                <a:rPr lang="es-CO" dirty="0"/>
                <a:t>Semana 9</a:t>
              </a:r>
            </a:p>
          </p:txBody>
        </p:sp>
        <p:sp>
          <p:nvSpPr>
            <p:cNvPr id="7" name="Rectángulo redondeado 6"/>
            <p:cNvSpPr/>
            <p:nvPr/>
          </p:nvSpPr>
          <p:spPr>
            <a:xfrm>
              <a:off x="1810560" y="750498"/>
              <a:ext cx="2320507" cy="11378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O" sz="1600" dirty="0"/>
                <a:t>Métodos bivariados</a:t>
              </a:r>
            </a:p>
          </p:txBody>
        </p:sp>
      </p:grpSp>
      <p:grpSp>
        <p:nvGrpSpPr>
          <p:cNvPr id="9" name="Grupo 8"/>
          <p:cNvGrpSpPr/>
          <p:nvPr/>
        </p:nvGrpSpPr>
        <p:grpSpPr>
          <a:xfrm>
            <a:off x="215121" y="1876132"/>
            <a:ext cx="3877088" cy="1906439"/>
            <a:chOff x="253979" y="750498"/>
            <a:chExt cx="3877088" cy="1906439"/>
          </a:xfrm>
        </p:grpSpPr>
        <p:sp>
          <p:nvSpPr>
            <p:cNvPr id="10" name="Cheurón 9"/>
            <p:cNvSpPr/>
            <p:nvPr/>
          </p:nvSpPr>
          <p:spPr>
            <a:xfrm rot="5400000">
              <a:off x="46944" y="957533"/>
              <a:ext cx="1906439" cy="1492370"/>
            </a:xfrm>
            <a:prstGeom prst="chevron">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1" name="CuadroTexto 10"/>
            <p:cNvSpPr txBox="1"/>
            <p:nvPr/>
          </p:nvSpPr>
          <p:spPr>
            <a:xfrm>
              <a:off x="448569" y="1596690"/>
              <a:ext cx="1220206" cy="369332"/>
            </a:xfrm>
            <a:prstGeom prst="rect">
              <a:avLst/>
            </a:prstGeom>
            <a:noFill/>
          </p:spPr>
          <p:txBody>
            <a:bodyPr wrap="none" rtlCol="0">
              <a:spAutoFit/>
            </a:bodyPr>
            <a:lstStyle/>
            <a:p>
              <a:r>
                <a:rPr lang="es-CO" dirty="0"/>
                <a:t>Semana 10</a:t>
              </a:r>
            </a:p>
          </p:txBody>
        </p:sp>
        <p:sp>
          <p:nvSpPr>
            <p:cNvPr id="12" name="Rectángulo redondeado 11"/>
            <p:cNvSpPr/>
            <p:nvPr/>
          </p:nvSpPr>
          <p:spPr>
            <a:xfrm>
              <a:off x="1810560" y="750498"/>
              <a:ext cx="2320507" cy="11378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O" sz="1600" dirty="0"/>
                <a:t>Métodos no supervisados (PCA &amp; </a:t>
              </a:r>
              <a:r>
                <a:rPr lang="es-CO" sz="1600" dirty="0" err="1"/>
                <a:t>Clustering</a:t>
              </a:r>
              <a:r>
                <a:rPr lang="es-CO" sz="1600" dirty="0"/>
                <a:t>)</a:t>
              </a:r>
            </a:p>
            <a:p>
              <a:pPr algn="ctr"/>
              <a:endParaRPr lang="es-CO" sz="1600" dirty="0"/>
            </a:p>
          </p:txBody>
        </p:sp>
      </p:grpSp>
      <p:grpSp>
        <p:nvGrpSpPr>
          <p:cNvPr id="14" name="Grupo 13"/>
          <p:cNvGrpSpPr/>
          <p:nvPr/>
        </p:nvGrpSpPr>
        <p:grpSpPr>
          <a:xfrm>
            <a:off x="215121" y="3240619"/>
            <a:ext cx="3877088" cy="1906439"/>
            <a:chOff x="253979" y="750498"/>
            <a:chExt cx="3877088" cy="1906439"/>
          </a:xfrm>
        </p:grpSpPr>
        <p:sp>
          <p:nvSpPr>
            <p:cNvPr id="15" name="Cheurón 14"/>
            <p:cNvSpPr/>
            <p:nvPr/>
          </p:nvSpPr>
          <p:spPr>
            <a:xfrm rot="5400000">
              <a:off x="46944" y="957533"/>
              <a:ext cx="1906439" cy="1492370"/>
            </a:xfrm>
            <a:prstGeom prst="chevron">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6" name="CuadroTexto 15"/>
            <p:cNvSpPr txBox="1"/>
            <p:nvPr/>
          </p:nvSpPr>
          <p:spPr>
            <a:xfrm>
              <a:off x="448569" y="1596690"/>
              <a:ext cx="1220206" cy="369332"/>
            </a:xfrm>
            <a:prstGeom prst="rect">
              <a:avLst/>
            </a:prstGeom>
            <a:noFill/>
          </p:spPr>
          <p:txBody>
            <a:bodyPr wrap="none" rtlCol="0">
              <a:spAutoFit/>
            </a:bodyPr>
            <a:lstStyle>
              <a:defPPr>
                <a:defRPr lang="es-CO"/>
              </a:defPPr>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s-CO" dirty="0"/>
                <a:t>Semana 11</a:t>
              </a:r>
            </a:p>
          </p:txBody>
        </p:sp>
        <p:sp>
          <p:nvSpPr>
            <p:cNvPr id="17" name="Rectángulo redondeado 16"/>
            <p:cNvSpPr/>
            <p:nvPr/>
          </p:nvSpPr>
          <p:spPr>
            <a:xfrm>
              <a:off x="1810560" y="750498"/>
              <a:ext cx="2320507" cy="1137886"/>
            </a:xfrm>
            <a:prstGeom prst="roundRect">
              <a:avLst/>
            </a:prstGeom>
            <a:ln>
              <a:solidFill>
                <a:schemeClr val="accent5">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s-CO" sz="1600" dirty="0"/>
                <a:t>Presentación 3</a:t>
              </a:r>
            </a:p>
            <a:p>
              <a:pPr algn="ctr"/>
              <a:endParaRPr lang="es-CO" sz="1600" dirty="0">
                <a:solidFill>
                  <a:schemeClr val="dk1"/>
                </a:solidFill>
              </a:endParaRPr>
            </a:p>
          </p:txBody>
        </p:sp>
      </p:grpSp>
      <p:grpSp>
        <p:nvGrpSpPr>
          <p:cNvPr id="18" name="Grupo 17"/>
          <p:cNvGrpSpPr/>
          <p:nvPr/>
        </p:nvGrpSpPr>
        <p:grpSpPr>
          <a:xfrm>
            <a:off x="215120" y="4610482"/>
            <a:ext cx="3877088" cy="1906439"/>
            <a:chOff x="253979" y="750498"/>
            <a:chExt cx="3877088" cy="1906439"/>
          </a:xfrm>
          <a:solidFill>
            <a:schemeClr val="accent4">
              <a:lumMod val="40000"/>
              <a:lumOff val="60000"/>
            </a:schemeClr>
          </a:solidFill>
        </p:grpSpPr>
        <p:sp>
          <p:nvSpPr>
            <p:cNvPr id="19" name="Cheurón 18"/>
            <p:cNvSpPr/>
            <p:nvPr/>
          </p:nvSpPr>
          <p:spPr>
            <a:xfrm rot="5400000">
              <a:off x="46944" y="957533"/>
              <a:ext cx="1906439" cy="1492370"/>
            </a:xfrm>
            <a:prstGeom prst="chevron">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0" name="CuadroTexto 19"/>
            <p:cNvSpPr txBox="1"/>
            <p:nvPr/>
          </p:nvSpPr>
          <p:spPr>
            <a:xfrm>
              <a:off x="448569" y="1596690"/>
              <a:ext cx="1220206" cy="369332"/>
            </a:xfrm>
            <a:prstGeom prst="rect">
              <a:avLst/>
            </a:prstGeom>
            <a:noFill/>
          </p:spPr>
          <p:txBody>
            <a:bodyPr wrap="none" rtlCol="0">
              <a:spAutoFit/>
            </a:bodyPr>
            <a:lstStyle>
              <a:defPPr>
                <a:defRPr lang="es-CO"/>
              </a:defPPr>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s-CO" dirty="0"/>
                <a:t>Semana 12</a:t>
              </a:r>
            </a:p>
          </p:txBody>
        </p:sp>
        <p:sp>
          <p:nvSpPr>
            <p:cNvPr id="21" name="Rectángulo redondeado 20"/>
            <p:cNvSpPr/>
            <p:nvPr/>
          </p:nvSpPr>
          <p:spPr>
            <a:xfrm>
              <a:off x="1810560" y="750498"/>
              <a:ext cx="2320507" cy="1137886"/>
            </a:xfrm>
            <a:prstGeom prst="roundRect">
              <a:avLst/>
            </a:prstGeom>
            <a:ln>
              <a:solidFill>
                <a:schemeClr val="accent5">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s-CO" sz="1600" dirty="0"/>
                <a:t>Métodos supervisados (KNN &amp; MGL)</a:t>
              </a:r>
            </a:p>
            <a:p>
              <a:pPr algn="ctr"/>
              <a:endParaRPr lang="es-CO" sz="1600" dirty="0"/>
            </a:p>
          </p:txBody>
        </p:sp>
      </p:grpSp>
      <p:grpSp>
        <p:nvGrpSpPr>
          <p:cNvPr id="22" name="Grupo 21"/>
          <p:cNvGrpSpPr/>
          <p:nvPr/>
        </p:nvGrpSpPr>
        <p:grpSpPr>
          <a:xfrm>
            <a:off x="4882487" y="630290"/>
            <a:ext cx="3877088" cy="1906439"/>
            <a:chOff x="253979" y="750498"/>
            <a:chExt cx="3877088" cy="1906439"/>
          </a:xfrm>
          <a:solidFill>
            <a:srgbClr val="FF0000"/>
          </a:solidFill>
        </p:grpSpPr>
        <p:sp>
          <p:nvSpPr>
            <p:cNvPr id="23" name="Cheurón 22"/>
            <p:cNvSpPr/>
            <p:nvPr/>
          </p:nvSpPr>
          <p:spPr>
            <a:xfrm rot="5400000">
              <a:off x="46944" y="957533"/>
              <a:ext cx="1906439" cy="1492370"/>
            </a:xfrm>
            <a:prstGeom prst="chevron">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4" name="CuadroTexto 23"/>
            <p:cNvSpPr txBox="1"/>
            <p:nvPr/>
          </p:nvSpPr>
          <p:spPr>
            <a:xfrm>
              <a:off x="448569" y="1596690"/>
              <a:ext cx="1220206" cy="369332"/>
            </a:xfrm>
            <a:prstGeom prst="rect">
              <a:avLst/>
            </a:prstGeom>
            <a:noFill/>
          </p:spPr>
          <p:txBody>
            <a:bodyPr wrap="none" rtlCol="0">
              <a:spAutoFit/>
            </a:bodyPr>
            <a:lstStyle/>
            <a:p>
              <a:r>
                <a:rPr lang="es-CO" dirty="0"/>
                <a:t>Semana 13</a:t>
              </a:r>
            </a:p>
          </p:txBody>
        </p:sp>
        <p:sp>
          <p:nvSpPr>
            <p:cNvPr id="25" name="Rectángulo redondeado 24"/>
            <p:cNvSpPr/>
            <p:nvPr/>
          </p:nvSpPr>
          <p:spPr>
            <a:xfrm>
              <a:off x="1810560" y="750498"/>
              <a:ext cx="2320507" cy="113788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s-CO" sz="1600" dirty="0"/>
            </a:p>
          </p:txBody>
        </p:sp>
      </p:grpSp>
      <p:grpSp>
        <p:nvGrpSpPr>
          <p:cNvPr id="26" name="Grupo 25"/>
          <p:cNvGrpSpPr/>
          <p:nvPr/>
        </p:nvGrpSpPr>
        <p:grpSpPr>
          <a:xfrm>
            <a:off x="4865233" y="1947143"/>
            <a:ext cx="3877088" cy="1906439"/>
            <a:chOff x="253979" y="750498"/>
            <a:chExt cx="3877088" cy="1906439"/>
          </a:xfrm>
        </p:grpSpPr>
        <p:sp>
          <p:nvSpPr>
            <p:cNvPr id="27" name="Cheurón 26"/>
            <p:cNvSpPr/>
            <p:nvPr/>
          </p:nvSpPr>
          <p:spPr>
            <a:xfrm rot="5400000">
              <a:off x="46944" y="957533"/>
              <a:ext cx="1906439" cy="1492370"/>
            </a:xfrm>
            <a:prstGeom prst="chevron">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8" name="CuadroTexto 27"/>
            <p:cNvSpPr txBox="1"/>
            <p:nvPr/>
          </p:nvSpPr>
          <p:spPr>
            <a:xfrm>
              <a:off x="448569" y="1596690"/>
              <a:ext cx="1220206" cy="369332"/>
            </a:xfrm>
            <a:prstGeom prst="rect">
              <a:avLst/>
            </a:prstGeom>
            <a:noFill/>
          </p:spPr>
          <p:txBody>
            <a:bodyPr wrap="none" rtlCol="0">
              <a:spAutoFit/>
            </a:bodyPr>
            <a:lstStyle/>
            <a:p>
              <a:r>
                <a:rPr lang="es-CO" dirty="0"/>
                <a:t>Semana 14</a:t>
              </a:r>
            </a:p>
          </p:txBody>
        </p:sp>
        <p:sp>
          <p:nvSpPr>
            <p:cNvPr id="29" name="Rectángulo redondeado 28"/>
            <p:cNvSpPr/>
            <p:nvPr/>
          </p:nvSpPr>
          <p:spPr>
            <a:xfrm>
              <a:off x="1810560" y="750498"/>
              <a:ext cx="2320507" cy="11378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O" sz="1600" dirty="0"/>
                <a:t>Métodos supervisados (RNN, SVM &amp; </a:t>
              </a:r>
              <a:r>
                <a:rPr lang="es-CO" sz="1600" dirty="0" err="1"/>
                <a:t>Emsembles</a:t>
              </a:r>
              <a:r>
                <a:rPr lang="es-CO" sz="1600" dirty="0"/>
                <a:t>)</a:t>
              </a:r>
            </a:p>
            <a:p>
              <a:pPr algn="ctr"/>
              <a:endParaRPr lang="es-CO" sz="1600" dirty="0"/>
            </a:p>
          </p:txBody>
        </p:sp>
      </p:grpSp>
      <p:grpSp>
        <p:nvGrpSpPr>
          <p:cNvPr id="30" name="Grupo 29"/>
          <p:cNvGrpSpPr/>
          <p:nvPr/>
        </p:nvGrpSpPr>
        <p:grpSpPr>
          <a:xfrm>
            <a:off x="4865233" y="3257964"/>
            <a:ext cx="3877088" cy="1906439"/>
            <a:chOff x="253979" y="750498"/>
            <a:chExt cx="3877088" cy="1906439"/>
          </a:xfrm>
        </p:grpSpPr>
        <p:sp>
          <p:nvSpPr>
            <p:cNvPr id="31" name="Cheurón 30"/>
            <p:cNvSpPr/>
            <p:nvPr/>
          </p:nvSpPr>
          <p:spPr>
            <a:xfrm rot="5400000">
              <a:off x="46944" y="957533"/>
              <a:ext cx="1906439" cy="1492370"/>
            </a:xfrm>
            <a:prstGeom prst="chevron">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32" name="CuadroTexto 31"/>
            <p:cNvSpPr txBox="1"/>
            <p:nvPr/>
          </p:nvSpPr>
          <p:spPr>
            <a:xfrm>
              <a:off x="448569" y="1596690"/>
              <a:ext cx="1220206" cy="369332"/>
            </a:xfrm>
            <a:prstGeom prst="rect">
              <a:avLst/>
            </a:prstGeom>
            <a:noFill/>
          </p:spPr>
          <p:txBody>
            <a:bodyPr wrap="none" rtlCol="0">
              <a:spAutoFit/>
            </a:bodyPr>
            <a:lstStyle>
              <a:defPPr>
                <a:defRPr lang="es-CO"/>
              </a:defPPr>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s-CO" dirty="0"/>
                <a:t>Semana 15</a:t>
              </a:r>
            </a:p>
          </p:txBody>
        </p:sp>
        <p:sp>
          <p:nvSpPr>
            <p:cNvPr id="33" name="Rectángulo redondeado 32"/>
            <p:cNvSpPr/>
            <p:nvPr/>
          </p:nvSpPr>
          <p:spPr>
            <a:xfrm>
              <a:off x="1810560" y="750498"/>
              <a:ext cx="2320507" cy="1137886"/>
            </a:xfrm>
            <a:prstGeom prst="roundRect">
              <a:avLst/>
            </a:prstGeom>
            <a:ln>
              <a:solidFill>
                <a:schemeClr val="accent5">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s-CO" sz="1600" dirty="0"/>
                <a:t>Presentación 4</a:t>
              </a:r>
            </a:p>
          </p:txBody>
        </p:sp>
      </p:grpSp>
      <p:grpSp>
        <p:nvGrpSpPr>
          <p:cNvPr id="34" name="Grupo 33"/>
          <p:cNvGrpSpPr/>
          <p:nvPr/>
        </p:nvGrpSpPr>
        <p:grpSpPr>
          <a:xfrm>
            <a:off x="4865232" y="4646423"/>
            <a:ext cx="3877088" cy="1906439"/>
            <a:chOff x="253979" y="750498"/>
            <a:chExt cx="3877088" cy="1906439"/>
          </a:xfrm>
        </p:grpSpPr>
        <p:sp>
          <p:nvSpPr>
            <p:cNvPr id="35" name="Cheurón 34"/>
            <p:cNvSpPr/>
            <p:nvPr/>
          </p:nvSpPr>
          <p:spPr>
            <a:xfrm rot="5400000">
              <a:off x="46944" y="957533"/>
              <a:ext cx="1906439" cy="1492370"/>
            </a:xfrm>
            <a:prstGeom prst="chevron">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36" name="CuadroTexto 35"/>
            <p:cNvSpPr txBox="1"/>
            <p:nvPr/>
          </p:nvSpPr>
          <p:spPr>
            <a:xfrm>
              <a:off x="448569" y="1596690"/>
              <a:ext cx="1220206" cy="369332"/>
            </a:xfrm>
            <a:prstGeom prst="rect">
              <a:avLst/>
            </a:prstGeom>
            <a:noFill/>
          </p:spPr>
          <p:txBody>
            <a:bodyPr wrap="none" rtlCol="0">
              <a:spAutoFit/>
            </a:bodyPr>
            <a:lstStyle/>
            <a:p>
              <a:r>
                <a:rPr lang="es-CO" dirty="0"/>
                <a:t>Semana 16</a:t>
              </a:r>
            </a:p>
          </p:txBody>
        </p:sp>
        <p:sp>
          <p:nvSpPr>
            <p:cNvPr id="37" name="Rectángulo redondeado 36"/>
            <p:cNvSpPr/>
            <p:nvPr/>
          </p:nvSpPr>
          <p:spPr>
            <a:xfrm>
              <a:off x="1810560" y="750498"/>
              <a:ext cx="2320507" cy="11378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O" sz="1600" dirty="0">
                  <a:solidFill>
                    <a:schemeClr val="tx1"/>
                  </a:solidFill>
                </a:rPr>
                <a:t>Presentación 5</a:t>
              </a:r>
            </a:p>
          </p:txBody>
        </p:sp>
      </p:grpSp>
      <p:sp>
        <p:nvSpPr>
          <p:cNvPr id="13" name="Rectángulo 12"/>
          <p:cNvSpPr/>
          <p:nvPr/>
        </p:nvSpPr>
        <p:spPr>
          <a:xfrm>
            <a:off x="6340929" y="759140"/>
            <a:ext cx="2556991" cy="830997"/>
          </a:xfrm>
          <a:prstGeom prst="rect">
            <a:avLst/>
          </a:prstGeom>
        </p:spPr>
        <p:txBody>
          <a:bodyPr wrap="square">
            <a:spAutoFit/>
          </a:bodyPr>
          <a:lstStyle/>
          <a:p>
            <a:pPr algn="ctr"/>
            <a:r>
              <a:rPr lang="es-CO" sz="1600" dirty="0"/>
              <a:t>Métodos supervisados (Regresión Logística &amp; Análisis discriminante)</a:t>
            </a:r>
          </a:p>
        </p:txBody>
      </p:sp>
    </p:spTree>
    <p:extLst>
      <p:ext uri="{BB962C8B-B14F-4D97-AF65-F5344CB8AC3E}">
        <p14:creationId xmlns:p14="http://schemas.microsoft.com/office/powerpoint/2010/main" val="2045535902"/>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5236</TotalTime>
  <Words>946</Words>
  <Application>Microsoft Office PowerPoint</Application>
  <PresentationFormat>Presentación en pantalla (4:3)</PresentationFormat>
  <Paragraphs>157</Paragraphs>
  <Slides>27</Slides>
  <Notes>5</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27</vt:i4>
      </vt:variant>
    </vt:vector>
  </HeadingPairs>
  <TitlesOfParts>
    <vt:vector size="33" baseType="lpstr">
      <vt:lpstr>Arial</vt:lpstr>
      <vt:lpstr>Calibri</vt:lpstr>
      <vt:lpstr>Calibri Light</vt:lpstr>
      <vt:lpstr>Proxima Nova</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The Data Explosion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Data Science Lifecycle (Informally)</vt:lpstr>
      <vt:lpstr>Data Science Lifecycle</vt:lpstr>
      <vt:lpstr>Presentación de PowerPoint</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Edier</dc:creator>
  <cp:lastModifiedBy>USUARIO</cp:lastModifiedBy>
  <cp:revision>198</cp:revision>
  <dcterms:created xsi:type="dcterms:W3CDTF">2016-11-04T16:42:57Z</dcterms:created>
  <dcterms:modified xsi:type="dcterms:W3CDTF">2020-04-18T16:55:38Z</dcterms:modified>
</cp:coreProperties>
</file>